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541" r:id="rId3"/>
    <p:sldId id="558" r:id="rId4"/>
    <p:sldId id="567" r:id="rId5"/>
    <p:sldId id="590" r:id="rId6"/>
    <p:sldId id="560" r:id="rId7"/>
    <p:sldId id="523" r:id="rId8"/>
    <p:sldId id="559" r:id="rId9"/>
    <p:sldId id="542" r:id="rId10"/>
    <p:sldId id="540" r:id="rId11"/>
    <p:sldId id="401" r:id="rId12"/>
    <p:sldId id="547" r:id="rId13"/>
    <p:sldId id="402" r:id="rId14"/>
    <p:sldId id="570" r:id="rId15"/>
    <p:sldId id="561" r:id="rId16"/>
    <p:sldId id="562" r:id="rId17"/>
    <p:sldId id="565" r:id="rId18"/>
    <p:sldId id="569" r:id="rId19"/>
    <p:sldId id="575" r:id="rId20"/>
    <p:sldId id="1215" r:id="rId21"/>
    <p:sldId id="580" r:id="rId22"/>
    <p:sldId id="585" r:id="rId23"/>
    <p:sldId id="268" r:id="rId24"/>
    <p:sldId id="571" r:id="rId25"/>
    <p:sldId id="544" r:id="rId26"/>
    <p:sldId id="564" r:id="rId27"/>
    <p:sldId id="568" r:id="rId28"/>
    <p:sldId id="572" r:id="rId29"/>
    <p:sldId id="588" r:id="rId30"/>
    <p:sldId id="577" r:id="rId31"/>
    <p:sldId id="589" r:id="rId32"/>
    <p:sldId id="5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C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92995"/>
  </p:normalViewPr>
  <p:slideViewPr>
    <p:cSldViewPr snapToGrid="0" snapToObjects="1">
      <p:cViewPr varScale="1">
        <p:scale>
          <a:sx n="117" d="100"/>
          <a:sy n="117" d="100"/>
        </p:scale>
        <p:origin x="14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Needs</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EF32-BD43-A6D6-5C453A9011D2}"/>
              </c:ext>
            </c:extLst>
          </c:dPt>
          <c:dLbls>
            <c:delete val="1"/>
          </c:dLbls>
          <c:cat>
            <c:strRef>
              <c:f>Sheet1!$A$2</c:f>
              <c:strCache>
                <c:ptCount val="1"/>
                <c:pt idx="0">
                  <c:v>Biodiversity</c:v>
                </c:pt>
              </c:strCache>
            </c:strRef>
          </c:cat>
          <c:val>
            <c:numRef>
              <c:f>Sheet1!$B$2</c:f>
              <c:numCache>
                <c:formatCode>General</c:formatCode>
                <c:ptCount val="1"/>
                <c:pt idx="0">
                  <c:v>400</c:v>
                </c:pt>
              </c:numCache>
            </c:numRef>
          </c:val>
          <c:extLst>
            <c:ext xmlns:c16="http://schemas.microsoft.com/office/drawing/2014/chart" uri="{C3380CC4-5D6E-409C-BE32-E72D297353CC}">
              <c16:uniqueId val="{00000000-EF32-BD43-A6D6-5C453A9011D2}"/>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B24AFC-1744-D74A-89EB-0A9D657F77E7}" type="doc">
      <dgm:prSet loTypeId="urn:microsoft.com/office/officeart/2005/8/layout/cycle6" loCatId="" qsTypeId="urn:microsoft.com/office/officeart/2005/8/quickstyle/simple1" qsCatId="simple" csTypeId="urn:microsoft.com/office/officeart/2005/8/colors/colorful5" csCatId="colorful" phldr="1"/>
      <dgm:spPr/>
      <dgm:t>
        <a:bodyPr/>
        <a:lstStyle/>
        <a:p>
          <a:endParaRPr lang="en-US"/>
        </a:p>
      </dgm:t>
    </dgm:pt>
    <dgm:pt modelId="{B96224D8-B018-F145-85AC-60CF8B904EAF}">
      <dgm:prSet phldrT="[Text]"/>
      <dgm:spPr/>
      <dgm:t>
        <a:bodyPr/>
        <a:lstStyle/>
        <a:p>
          <a:r>
            <a:rPr lang="en-US" dirty="0"/>
            <a:t>Generate</a:t>
          </a:r>
        </a:p>
      </dgm:t>
    </dgm:pt>
    <dgm:pt modelId="{65A0C499-50CC-A64C-AD7F-BD57D3B7852A}" type="parTrans" cxnId="{5845AA8C-E292-5344-B60A-5B35744CD9F8}">
      <dgm:prSet/>
      <dgm:spPr/>
      <dgm:t>
        <a:bodyPr/>
        <a:lstStyle/>
        <a:p>
          <a:endParaRPr lang="en-US"/>
        </a:p>
      </dgm:t>
    </dgm:pt>
    <dgm:pt modelId="{EDC3A269-4013-7246-BE96-66F055376FC0}" type="sibTrans" cxnId="{5845AA8C-E292-5344-B60A-5B35744CD9F8}">
      <dgm:prSet/>
      <dgm:spPr>
        <a:ln w="63500"/>
      </dgm:spPr>
      <dgm:t>
        <a:bodyPr/>
        <a:lstStyle/>
        <a:p>
          <a:endParaRPr lang="en-US"/>
        </a:p>
      </dgm:t>
    </dgm:pt>
    <dgm:pt modelId="{8EFE5A24-E424-0940-9674-B2B1E1DA4046}">
      <dgm:prSet phldrT="[Text]"/>
      <dgm:spPr/>
      <dgm:t>
        <a:bodyPr/>
        <a:lstStyle/>
        <a:p>
          <a:r>
            <a:rPr lang="en-US" dirty="0"/>
            <a:t>Manage</a:t>
          </a:r>
        </a:p>
      </dgm:t>
    </dgm:pt>
    <dgm:pt modelId="{79C73B68-8210-3548-97BA-119A7E1327E7}" type="parTrans" cxnId="{9A1AF006-768A-B340-9FB1-BE0695825D05}">
      <dgm:prSet/>
      <dgm:spPr/>
      <dgm:t>
        <a:bodyPr/>
        <a:lstStyle/>
        <a:p>
          <a:endParaRPr lang="en-US"/>
        </a:p>
      </dgm:t>
    </dgm:pt>
    <dgm:pt modelId="{5C3B4DE9-E34E-1942-8EAD-F474FEF1886A}" type="sibTrans" cxnId="{9A1AF006-768A-B340-9FB1-BE0695825D05}">
      <dgm:prSet/>
      <dgm:spPr>
        <a:ln w="63500"/>
      </dgm:spPr>
      <dgm:t>
        <a:bodyPr/>
        <a:lstStyle/>
        <a:p>
          <a:endParaRPr lang="en-US"/>
        </a:p>
      </dgm:t>
    </dgm:pt>
    <dgm:pt modelId="{C1CCDF09-9CF4-E549-82C8-52FAA2D0B917}">
      <dgm:prSet phldrT="[Text]"/>
      <dgm:spPr/>
      <dgm:t>
        <a:bodyPr/>
        <a:lstStyle/>
        <a:p>
          <a:r>
            <a:rPr lang="en-US" dirty="0"/>
            <a:t>Deploy</a:t>
          </a:r>
        </a:p>
      </dgm:t>
    </dgm:pt>
    <dgm:pt modelId="{69D3FCD2-7021-8544-A1C8-CA04379D6FC2}" type="parTrans" cxnId="{6816543B-06A8-0A4E-AB7D-A3F9CC862BBC}">
      <dgm:prSet/>
      <dgm:spPr/>
      <dgm:t>
        <a:bodyPr/>
        <a:lstStyle/>
        <a:p>
          <a:endParaRPr lang="en-US"/>
        </a:p>
      </dgm:t>
    </dgm:pt>
    <dgm:pt modelId="{9E4F4F98-FA5E-1341-BEF8-53137A5F596A}" type="sibTrans" cxnId="{6816543B-06A8-0A4E-AB7D-A3F9CC862BBC}">
      <dgm:prSet/>
      <dgm:spPr>
        <a:ln w="63500"/>
      </dgm:spPr>
      <dgm:t>
        <a:bodyPr/>
        <a:lstStyle/>
        <a:p>
          <a:endParaRPr lang="en-US"/>
        </a:p>
      </dgm:t>
    </dgm:pt>
    <dgm:pt modelId="{68194BE0-A597-CA4B-BAAB-476AAF054CB1}">
      <dgm:prSet phldrT="[Text]"/>
      <dgm:spPr/>
      <dgm:t>
        <a:bodyPr/>
        <a:lstStyle/>
        <a:p>
          <a:r>
            <a:rPr lang="en-US" dirty="0"/>
            <a:t>Align Incentives</a:t>
          </a:r>
        </a:p>
      </dgm:t>
    </dgm:pt>
    <dgm:pt modelId="{A0F83B69-CA8E-BE43-B9A3-73F516292265}" type="parTrans" cxnId="{79604A13-7E1C-9940-B4E5-9D5DAFD779DB}">
      <dgm:prSet/>
      <dgm:spPr/>
      <dgm:t>
        <a:bodyPr/>
        <a:lstStyle/>
        <a:p>
          <a:endParaRPr lang="en-US"/>
        </a:p>
      </dgm:t>
    </dgm:pt>
    <dgm:pt modelId="{27F9A684-52D1-0640-A7F6-51C0E1877ABA}" type="sibTrans" cxnId="{79604A13-7E1C-9940-B4E5-9D5DAFD779DB}">
      <dgm:prSet/>
      <dgm:spPr>
        <a:ln w="63500"/>
      </dgm:spPr>
      <dgm:t>
        <a:bodyPr/>
        <a:lstStyle/>
        <a:p>
          <a:endParaRPr lang="en-US"/>
        </a:p>
      </dgm:t>
    </dgm:pt>
    <dgm:pt modelId="{E832CE8C-E3C2-AE46-B646-00E665B57C59}" type="pres">
      <dgm:prSet presAssocID="{66B24AFC-1744-D74A-89EB-0A9D657F77E7}" presName="cycle" presStyleCnt="0">
        <dgm:presLayoutVars>
          <dgm:dir/>
          <dgm:resizeHandles val="exact"/>
        </dgm:presLayoutVars>
      </dgm:prSet>
      <dgm:spPr/>
    </dgm:pt>
    <dgm:pt modelId="{ECB84BFB-7FEF-594A-B146-E7D2149E2862}" type="pres">
      <dgm:prSet presAssocID="{B96224D8-B018-F145-85AC-60CF8B904EAF}" presName="node" presStyleLbl="node1" presStyleIdx="0" presStyleCnt="4">
        <dgm:presLayoutVars>
          <dgm:bulletEnabled val="1"/>
        </dgm:presLayoutVars>
      </dgm:prSet>
      <dgm:spPr/>
    </dgm:pt>
    <dgm:pt modelId="{D24B383A-25CA-3E48-B226-F09A94A3CE91}" type="pres">
      <dgm:prSet presAssocID="{B96224D8-B018-F145-85AC-60CF8B904EAF}" presName="spNode" presStyleCnt="0"/>
      <dgm:spPr/>
    </dgm:pt>
    <dgm:pt modelId="{099BFF27-421E-EA49-9632-EC1CE85506F1}" type="pres">
      <dgm:prSet presAssocID="{EDC3A269-4013-7246-BE96-66F055376FC0}" presName="sibTrans" presStyleLbl="sibTrans1D1" presStyleIdx="0" presStyleCnt="4"/>
      <dgm:spPr/>
    </dgm:pt>
    <dgm:pt modelId="{D2075208-0109-8742-A98B-334DAA3B3980}" type="pres">
      <dgm:prSet presAssocID="{8EFE5A24-E424-0940-9674-B2B1E1DA4046}" presName="node" presStyleLbl="node1" presStyleIdx="1" presStyleCnt="4">
        <dgm:presLayoutVars>
          <dgm:bulletEnabled val="1"/>
        </dgm:presLayoutVars>
      </dgm:prSet>
      <dgm:spPr/>
    </dgm:pt>
    <dgm:pt modelId="{9F374F1A-7A25-7A48-9579-32007AA34D26}" type="pres">
      <dgm:prSet presAssocID="{8EFE5A24-E424-0940-9674-B2B1E1DA4046}" presName="spNode" presStyleCnt="0"/>
      <dgm:spPr/>
    </dgm:pt>
    <dgm:pt modelId="{7DF6E7AA-7733-4B42-8A5E-27F63ABBC503}" type="pres">
      <dgm:prSet presAssocID="{5C3B4DE9-E34E-1942-8EAD-F474FEF1886A}" presName="sibTrans" presStyleLbl="sibTrans1D1" presStyleIdx="1" presStyleCnt="4"/>
      <dgm:spPr/>
    </dgm:pt>
    <dgm:pt modelId="{5B9B6725-D678-EC46-B11D-37BB76A54A0F}" type="pres">
      <dgm:prSet presAssocID="{C1CCDF09-9CF4-E549-82C8-52FAA2D0B917}" presName="node" presStyleLbl="node1" presStyleIdx="2" presStyleCnt="4">
        <dgm:presLayoutVars>
          <dgm:bulletEnabled val="1"/>
        </dgm:presLayoutVars>
      </dgm:prSet>
      <dgm:spPr/>
    </dgm:pt>
    <dgm:pt modelId="{7FF4D221-E4AF-1B44-B1C7-AB8D5FF3F67E}" type="pres">
      <dgm:prSet presAssocID="{C1CCDF09-9CF4-E549-82C8-52FAA2D0B917}" presName="spNode" presStyleCnt="0"/>
      <dgm:spPr/>
    </dgm:pt>
    <dgm:pt modelId="{9A55B17B-6A57-C44C-97AC-663B7C7083B0}" type="pres">
      <dgm:prSet presAssocID="{9E4F4F98-FA5E-1341-BEF8-53137A5F596A}" presName="sibTrans" presStyleLbl="sibTrans1D1" presStyleIdx="2" presStyleCnt="4"/>
      <dgm:spPr/>
    </dgm:pt>
    <dgm:pt modelId="{D893D1F6-989F-B847-BF10-3FABEE2BFF81}" type="pres">
      <dgm:prSet presAssocID="{68194BE0-A597-CA4B-BAAB-476AAF054CB1}" presName="node" presStyleLbl="node1" presStyleIdx="3" presStyleCnt="4">
        <dgm:presLayoutVars>
          <dgm:bulletEnabled val="1"/>
        </dgm:presLayoutVars>
      </dgm:prSet>
      <dgm:spPr/>
    </dgm:pt>
    <dgm:pt modelId="{22D97294-02F7-8E42-92D4-B0AEEE98C82D}" type="pres">
      <dgm:prSet presAssocID="{68194BE0-A597-CA4B-BAAB-476AAF054CB1}" presName="spNode" presStyleCnt="0"/>
      <dgm:spPr/>
    </dgm:pt>
    <dgm:pt modelId="{9860BE64-4779-F145-A2C0-EF13B4298D2E}" type="pres">
      <dgm:prSet presAssocID="{27F9A684-52D1-0640-A7F6-51C0E1877ABA}" presName="sibTrans" presStyleLbl="sibTrans1D1" presStyleIdx="3" presStyleCnt="4"/>
      <dgm:spPr/>
    </dgm:pt>
  </dgm:ptLst>
  <dgm:cxnLst>
    <dgm:cxn modelId="{9A1AF006-768A-B340-9FB1-BE0695825D05}" srcId="{66B24AFC-1744-D74A-89EB-0A9D657F77E7}" destId="{8EFE5A24-E424-0940-9674-B2B1E1DA4046}" srcOrd="1" destOrd="0" parTransId="{79C73B68-8210-3548-97BA-119A7E1327E7}" sibTransId="{5C3B4DE9-E34E-1942-8EAD-F474FEF1886A}"/>
    <dgm:cxn modelId="{79604A13-7E1C-9940-B4E5-9D5DAFD779DB}" srcId="{66B24AFC-1744-D74A-89EB-0A9D657F77E7}" destId="{68194BE0-A597-CA4B-BAAB-476AAF054CB1}" srcOrd="3" destOrd="0" parTransId="{A0F83B69-CA8E-BE43-B9A3-73F516292265}" sibTransId="{27F9A684-52D1-0640-A7F6-51C0E1877ABA}"/>
    <dgm:cxn modelId="{D050912D-99A9-1C4D-95D8-06F6B73B4B81}" type="presOf" srcId="{C1CCDF09-9CF4-E549-82C8-52FAA2D0B917}" destId="{5B9B6725-D678-EC46-B11D-37BB76A54A0F}" srcOrd="0" destOrd="0" presId="urn:microsoft.com/office/officeart/2005/8/layout/cycle6"/>
    <dgm:cxn modelId="{2FF02431-69F8-2346-BA48-E7139B19D941}" type="presOf" srcId="{27F9A684-52D1-0640-A7F6-51C0E1877ABA}" destId="{9860BE64-4779-F145-A2C0-EF13B4298D2E}" srcOrd="0" destOrd="0" presId="urn:microsoft.com/office/officeart/2005/8/layout/cycle6"/>
    <dgm:cxn modelId="{6816543B-06A8-0A4E-AB7D-A3F9CC862BBC}" srcId="{66B24AFC-1744-D74A-89EB-0A9D657F77E7}" destId="{C1CCDF09-9CF4-E549-82C8-52FAA2D0B917}" srcOrd="2" destOrd="0" parTransId="{69D3FCD2-7021-8544-A1C8-CA04379D6FC2}" sibTransId="{9E4F4F98-FA5E-1341-BEF8-53137A5F596A}"/>
    <dgm:cxn modelId="{EBC3655B-AD9A-0148-90E8-3C0F7437AE78}" type="presOf" srcId="{9E4F4F98-FA5E-1341-BEF8-53137A5F596A}" destId="{9A55B17B-6A57-C44C-97AC-663B7C7083B0}" srcOrd="0" destOrd="0" presId="urn:microsoft.com/office/officeart/2005/8/layout/cycle6"/>
    <dgm:cxn modelId="{CF41F368-91D3-DE47-8484-E164F834C8CE}" type="presOf" srcId="{68194BE0-A597-CA4B-BAAB-476AAF054CB1}" destId="{D893D1F6-989F-B847-BF10-3FABEE2BFF81}" srcOrd="0" destOrd="0" presId="urn:microsoft.com/office/officeart/2005/8/layout/cycle6"/>
    <dgm:cxn modelId="{04474671-D45F-724F-BCA3-8DEE04B59A2A}" type="presOf" srcId="{66B24AFC-1744-D74A-89EB-0A9D657F77E7}" destId="{E832CE8C-E3C2-AE46-B646-00E665B57C59}" srcOrd="0" destOrd="0" presId="urn:microsoft.com/office/officeart/2005/8/layout/cycle6"/>
    <dgm:cxn modelId="{5845AA8C-E292-5344-B60A-5B35744CD9F8}" srcId="{66B24AFC-1744-D74A-89EB-0A9D657F77E7}" destId="{B96224D8-B018-F145-85AC-60CF8B904EAF}" srcOrd="0" destOrd="0" parTransId="{65A0C499-50CC-A64C-AD7F-BD57D3B7852A}" sibTransId="{EDC3A269-4013-7246-BE96-66F055376FC0}"/>
    <dgm:cxn modelId="{AE7FC1A2-AEBF-9A45-A081-8D996239A041}" type="presOf" srcId="{8EFE5A24-E424-0940-9674-B2B1E1DA4046}" destId="{D2075208-0109-8742-A98B-334DAA3B3980}" srcOrd="0" destOrd="0" presId="urn:microsoft.com/office/officeart/2005/8/layout/cycle6"/>
    <dgm:cxn modelId="{0E6842BA-4F30-2246-BC05-6B8C75E029FA}" type="presOf" srcId="{5C3B4DE9-E34E-1942-8EAD-F474FEF1886A}" destId="{7DF6E7AA-7733-4B42-8A5E-27F63ABBC503}" srcOrd="0" destOrd="0" presId="urn:microsoft.com/office/officeart/2005/8/layout/cycle6"/>
    <dgm:cxn modelId="{959597E0-6F4F-1F4B-9E9E-C0C9E9C0EC91}" type="presOf" srcId="{B96224D8-B018-F145-85AC-60CF8B904EAF}" destId="{ECB84BFB-7FEF-594A-B146-E7D2149E2862}" srcOrd="0" destOrd="0" presId="urn:microsoft.com/office/officeart/2005/8/layout/cycle6"/>
    <dgm:cxn modelId="{711663EB-B8A5-1746-9396-3AB826253E0C}" type="presOf" srcId="{EDC3A269-4013-7246-BE96-66F055376FC0}" destId="{099BFF27-421E-EA49-9632-EC1CE85506F1}" srcOrd="0" destOrd="0" presId="urn:microsoft.com/office/officeart/2005/8/layout/cycle6"/>
    <dgm:cxn modelId="{592D4EBB-8883-DB42-8B56-AC8596B57C80}" type="presParOf" srcId="{E832CE8C-E3C2-AE46-B646-00E665B57C59}" destId="{ECB84BFB-7FEF-594A-B146-E7D2149E2862}" srcOrd="0" destOrd="0" presId="urn:microsoft.com/office/officeart/2005/8/layout/cycle6"/>
    <dgm:cxn modelId="{C73E64CA-577B-2B45-9A04-39F87FEC3BBE}" type="presParOf" srcId="{E832CE8C-E3C2-AE46-B646-00E665B57C59}" destId="{D24B383A-25CA-3E48-B226-F09A94A3CE91}" srcOrd="1" destOrd="0" presId="urn:microsoft.com/office/officeart/2005/8/layout/cycle6"/>
    <dgm:cxn modelId="{E4279EAF-A952-0C48-B08A-590AC8114D17}" type="presParOf" srcId="{E832CE8C-E3C2-AE46-B646-00E665B57C59}" destId="{099BFF27-421E-EA49-9632-EC1CE85506F1}" srcOrd="2" destOrd="0" presId="urn:microsoft.com/office/officeart/2005/8/layout/cycle6"/>
    <dgm:cxn modelId="{0D34552C-6AA0-B043-806C-F00EEB84A89B}" type="presParOf" srcId="{E832CE8C-E3C2-AE46-B646-00E665B57C59}" destId="{D2075208-0109-8742-A98B-334DAA3B3980}" srcOrd="3" destOrd="0" presId="urn:microsoft.com/office/officeart/2005/8/layout/cycle6"/>
    <dgm:cxn modelId="{A33CDFEF-5CB1-4342-922C-1B58B63A1E3D}" type="presParOf" srcId="{E832CE8C-E3C2-AE46-B646-00E665B57C59}" destId="{9F374F1A-7A25-7A48-9579-32007AA34D26}" srcOrd="4" destOrd="0" presId="urn:microsoft.com/office/officeart/2005/8/layout/cycle6"/>
    <dgm:cxn modelId="{F9860494-E2A5-024F-9D8D-2EEDDDD9A25C}" type="presParOf" srcId="{E832CE8C-E3C2-AE46-B646-00E665B57C59}" destId="{7DF6E7AA-7733-4B42-8A5E-27F63ABBC503}" srcOrd="5" destOrd="0" presId="urn:microsoft.com/office/officeart/2005/8/layout/cycle6"/>
    <dgm:cxn modelId="{7DEE9230-A9B6-FF4E-8DC4-0E1FCA74318B}" type="presParOf" srcId="{E832CE8C-E3C2-AE46-B646-00E665B57C59}" destId="{5B9B6725-D678-EC46-B11D-37BB76A54A0F}" srcOrd="6" destOrd="0" presId="urn:microsoft.com/office/officeart/2005/8/layout/cycle6"/>
    <dgm:cxn modelId="{433639F7-28A0-5945-ACEC-1BC14FFFD8FA}" type="presParOf" srcId="{E832CE8C-E3C2-AE46-B646-00E665B57C59}" destId="{7FF4D221-E4AF-1B44-B1C7-AB8D5FF3F67E}" srcOrd="7" destOrd="0" presId="urn:microsoft.com/office/officeart/2005/8/layout/cycle6"/>
    <dgm:cxn modelId="{CAF0B4CF-D894-D44F-B56C-24D4F4418375}" type="presParOf" srcId="{E832CE8C-E3C2-AE46-B646-00E665B57C59}" destId="{9A55B17B-6A57-C44C-97AC-663B7C7083B0}" srcOrd="8" destOrd="0" presId="urn:microsoft.com/office/officeart/2005/8/layout/cycle6"/>
    <dgm:cxn modelId="{3529B246-D96C-094B-AD53-A6202EAEA006}" type="presParOf" srcId="{E832CE8C-E3C2-AE46-B646-00E665B57C59}" destId="{D893D1F6-989F-B847-BF10-3FABEE2BFF81}" srcOrd="9" destOrd="0" presId="urn:microsoft.com/office/officeart/2005/8/layout/cycle6"/>
    <dgm:cxn modelId="{F3F6F7BF-0422-8940-AE69-6663C1FFEDF6}" type="presParOf" srcId="{E832CE8C-E3C2-AE46-B646-00E665B57C59}" destId="{22D97294-02F7-8E42-92D4-B0AEEE98C82D}" srcOrd="10" destOrd="0" presId="urn:microsoft.com/office/officeart/2005/8/layout/cycle6"/>
    <dgm:cxn modelId="{99A3BC63-3834-594D-A52A-A3285CA2615E}" type="presParOf" srcId="{E832CE8C-E3C2-AE46-B646-00E665B57C59}" destId="{9860BE64-4779-F145-A2C0-EF13B4298D2E}" srcOrd="11"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432694-F1A0-B348-8833-42D327154114}" type="doc">
      <dgm:prSet loTypeId="urn:microsoft.com/office/officeart/2005/8/layout/matrix3" loCatId="" qsTypeId="urn:microsoft.com/office/officeart/2005/8/quickstyle/simple2" qsCatId="simple" csTypeId="urn:microsoft.com/office/officeart/2005/8/colors/colorful5" csCatId="colorful" phldr="1"/>
      <dgm:spPr/>
      <dgm:t>
        <a:bodyPr/>
        <a:lstStyle/>
        <a:p>
          <a:endParaRPr lang="en-US"/>
        </a:p>
      </dgm:t>
    </dgm:pt>
    <dgm:pt modelId="{3D55F34E-0F2E-E542-A38F-377E8922C7CE}">
      <dgm:prSet phldrT="[Text]"/>
      <dgm:spPr>
        <a:ln>
          <a:solidFill>
            <a:schemeClr val="tx1"/>
          </a:solidFill>
        </a:ln>
      </dgm:spPr>
      <dgm:t>
        <a:bodyPr/>
        <a:lstStyle/>
        <a:p>
          <a:r>
            <a:rPr lang="en-US" dirty="0"/>
            <a:t>Decrease Cost of Conservation</a:t>
          </a:r>
        </a:p>
      </dgm:t>
    </dgm:pt>
    <dgm:pt modelId="{26194F4D-8DB8-7241-8666-DB1CFC1B4085}" type="parTrans" cxnId="{57E063F0-3922-FD45-A272-92342D948C69}">
      <dgm:prSet/>
      <dgm:spPr/>
      <dgm:t>
        <a:bodyPr/>
        <a:lstStyle/>
        <a:p>
          <a:endParaRPr lang="en-US"/>
        </a:p>
      </dgm:t>
    </dgm:pt>
    <dgm:pt modelId="{B40343E2-9B05-A74A-9346-364A8A908E9B}" type="sibTrans" cxnId="{57E063F0-3922-FD45-A272-92342D948C69}">
      <dgm:prSet/>
      <dgm:spPr/>
      <dgm:t>
        <a:bodyPr/>
        <a:lstStyle/>
        <a:p>
          <a:endParaRPr lang="en-US"/>
        </a:p>
      </dgm:t>
    </dgm:pt>
    <dgm:pt modelId="{C78311F3-2B97-F648-8641-66A95C654E3F}">
      <dgm:prSet phldrT="[Text]"/>
      <dgm:spPr>
        <a:ln>
          <a:solidFill>
            <a:schemeClr val="tx1"/>
          </a:solidFill>
        </a:ln>
      </dgm:spPr>
      <dgm:t>
        <a:bodyPr/>
        <a:lstStyle/>
        <a:p>
          <a:r>
            <a:rPr lang="en-US" dirty="0"/>
            <a:t>Increase Capital for Conservation</a:t>
          </a:r>
        </a:p>
      </dgm:t>
    </dgm:pt>
    <dgm:pt modelId="{32F6316E-C50A-EA4F-836A-AAFA32EBAC70}" type="parTrans" cxnId="{44A2737D-035A-6A4E-B648-F939FE33DCA0}">
      <dgm:prSet/>
      <dgm:spPr/>
      <dgm:t>
        <a:bodyPr/>
        <a:lstStyle/>
        <a:p>
          <a:endParaRPr lang="en-US"/>
        </a:p>
      </dgm:t>
    </dgm:pt>
    <dgm:pt modelId="{43A2521F-F516-0F4B-8844-2E5211C47FC1}" type="sibTrans" cxnId="{44A2737D-035A-6A4E-B648-F939FE33DCA0}">
      <dgm:prSet/>
      <dgm:spPr/>
      <dgm:t>
        <a:bodyPr/>
        <a:lstStyle/>
        <a:p>
          <a:endParaRPr lang="en-US"/>
        </a:p>
      </dgm:t>
    </dgm:pt>
    <dgm:pt modelId="{32198CEC-D305-7B42-859C-E56D25710629}">
      <dgm:prSet phldrT="[Text]"/>
      <dgm:spPr>
        <a:ln>
          <a:solidFill>
            <a:schemeClr val="tx1"/>
          </a:solidFill>
        </a:ln>
      </dgm:spPr>
      <dgm:t>
        <a:bodyPr/>
        <a:lstStyle/>
        <a:p>
          <a:r>
            <a:rPr lang="en-US" dirty="0"/>
            <a:t>Discourage harmful actions</a:t>
          </a:r>
        </a:p>
      </dgm:t>
    </dgm:pt>
    <dgm:pt modelId="{55E5B306-4B2F-D144-9F8A-513BD1D85203}" type="parTrans" cxnId="{F7734A2F-87D1-DD4E-BE3A-B1843F334C4D}">
      <dgm:prSet/>
      <dgm:spPr/>
      <dgm:t>
        <a:bodyPr/>
        <a:lstStyle/>
        <a:p>
          <a:endParaRPr lang="en-US"/>
        </a:p>
      </dgm:t>
    </dgm:pt>
    <dgm:pt modelId="{840ABF7E-49F6-884A-8570-DDACD68A3D79}" type="sibTrans" cxnId="{F7734A2F-87D1-DD4E-BE3A-B1843F334C4D}">
      <dgm:prSet/>
      <dgm:spPr/>
      <dgm:t>
        <a:bodyPr/>
        <a:lstStyle/>
        <a:p>
          <a:endParaRPr lang="en-US"/>
        </a:p>
      </dgm:t>
    </dgm:pt>
    <dgm:pt modelId="{9D3EBF0D-B1C3-C742-A710-57C6ED56C2DF}">
      <dgm:prSet phldrT="[Text]"/>
      <dgm:spPr>
        <a:ln>
          <a:solidFill>
            <a:schemeClr val="tx1"/>
          </a:solidFill>
        </a:ln>
      </dgm:spPr>
      <dgm:t>
        <a:bodyPr/>
        <a:lstStyle/>
        <a:p>
          <a:r>
            <a:rPr lang="en-US" dirty="0"/>
            <a:t>Incentives for positive actions</a:t>
          </a:r>
        </a:p>
      </dgm:t>
    </dgm:pt>
    <dgm:pt modelId="{0B8B922C-186D-004C-AF62-89C4C8422544}" type="parTrans" cxnId="{90930D5B-62F9-B940-8F2C-16B102649196}">
      <dgm:prSet/>
      <dgm:spPr/>
      <dgm:t>
        <a:bodyPr/>
        <a:lstStyle/>
        <a:p>
          <a:endParaRPr lang="en-US"/>
        </a:p>
      </dgm:t>
    </dgm:pt>
    <dgm:pt modelId="{F504CF68-D459-EF40-87A8-598770C6A577}" type="sibTrans" cxnId="{90930D5B-62F9-B940-8F2C-16B102649196}">
      <dgm:prSet/>
      <dgm:spPr/>
      <dgm:t>
        <a:bodyPr/>
        <a:lstStyle/>
        <a:p>
          <a:endParaRPr lang="en-US"/>
        </a:p>
      </dgm:t>
    </dgm:pt>
    <dgm:pt modelId="{D2F03A11-E7CC-C840-91BC-CE3651AC3C49}" type="pres">
      <dgm:prSet presAssocID="{28432694-F1A0-B348-8833-42D327154114}" presName="matrix" presStyleCnt="0">
        <dgm:presLayoutVars>
          <dgm:chMax val="1"/>
          <dgm:dir/>
          <dgm:resizeHandles val="exact"/>
        </dgm:presLayoutVars>
      </dgm:prSet>
      <dgm:spPr/>
    </dgm:pt>
    <dgm:pt modelId="{672CD384-FF78-1E4D-95C5-3BE2D65B587F}" type="pres">
      <dgm:prSet presAssocID="{28432694-F1A0-B348-8833-42D327154114}" presName="diamond" presStyleLbl="bgShp" presStyleIdx="0" presStyleCnt="1" custLinFactNeighborX="25703" custLinFactNeighborY="-40"/>
      <dgm:spPr>
        <a:solidFill>
          <a:schemeClr val="accent2">
            <a:lumMod val="75000"/>
          </a:schemeClr>
        </a:solidFill>
      </dgm:spPr>
    </dgm:pt>
    <dgm:pt modelId="{DAE6E520-62F5-B64F-B1C7-0A45D653DBAC}" type="pres">
      <dgm:prSet presAssocID="{28432694-F1A0-B348-8833-42D327154114}" presName="quad1" presStyleLbl="node1" presStyleIdx="0" presStyleCnt="4" custLinFactNeighborX="-7989" custLinFactNeighborY="-10937">
        <dgm:presLayoutVars>
          <dgm:chMax val="0"/>
          <dgm:chPref val="0"/>
          <dgm:bulletEnabled val="1"/>
        </dgm:presLayoutVars>
      </dgm:prSet>
      <dgm:spPr/>
    </dgm:pt>
    <dgm:pt modelId="{6D77E734-4DD7-8E43-AE94-F63D50861DFC}" type="pres">
      <dgm:prSet presAssocID="{28432694-F1A0-B348-8833-42D327154114}" presName="quad2" presStyleLbl="node1" presStyleIdx="1" presStyleCnt="4" custLinFactNeighborX="10019" custLinFactNeighborY="-10937">
        <dgm:presLayoutVars>
          <dgm:chMax val="0"/>
          <dgm:chPref val="0"/>
          <dgm:bulletEnabled val="1"/>
        </dgm:presLayoutVars>
      </dgm:prSet>
      <dgm:spPr/>
    </dgm:pt>
    <dgm:pt modelId="{28F4FBDB-48B0-B74A-AD9C-6238DA2D95C2}" type="pres">
      <dgm:prSet presAssocID="{28432694-F1A0-B348-8833-42D327154114}" presName="quad3" presStyleLbl="node1" presStyleIdx="2" presStyleCnt="4" custLinFactNeighborX="-8280" custLinFactNeighborY="8885">
        <dgm:presLayoutVars>
          <dgm:chMax val="0"/>
          <dgm:chPref val="0"/>
          <dgm:bulletEnabled val="1"/>
        </dgm:presLayoutVars>
      </dgm:prSet>
      <dgm:spPr/>
    </dgm:pt>
    <dgm:pt modelId="{5D874873-3A21-4040-A762-9769466658C8}" type="pres">
      <dgm:prSet presAssocID="{28432694-F1A0-B348-8833-42D327154114}" presName="quad4" presStyleLbl="node1" presStyleIdx="3" presStyleCnt="4" custLinFactNeighborX="10517" custLinFactNeighborY="8885">
        <dgm:presLayoutVars>
          <dgm:chMax val="0"/>
          <dgm:chPref val="0"/>
          <dgm:bulletEnabled val="1"/>
        </dgm:presLayoutVars>
      </dgm:prSet>
      <dgm:spPr/>
    </dgm:pt>
  </dgm:ptLst>
  <dgm:cxnLst>
    <dgm:cxn modelId="{6A05A80D-77CC-BF49-997F-3361D0A9B867}" type="presOf" srcId="{32198CEC-D305-7B42-859C-E56D25710629}" destId="{28F4FBDB-48B0-B74A-AD9C-6238DA2D95C2}" srcOrd="0" destOrd="0" presId="urn:microsoft.com/office/officeart/2005/8/layout/matrix3"/>
    <dgm:cxn modelId="{F7734A2F-87D1-DD4E-BE3A-B1843F334C4D}" srcId="{28432694-F1A0-B348-8833-42D327154114}" destId="{32198CEC-D305-7B42-859C-E56D25710629}" srcOrd="2" destOrd="0" parTransId="{55E5B306-4B2F-D144-9F8A-513BD1D85203}" sibTransId="{840ABF7E-49F6-884A-8570-DDACD68A3D79}"/>
    <dgm:cxn modelId="{4FD3C94F-DA36-864F-B277-8F6E60498F3D}" type="presOf" srcId="{9D3EBF0D-B1C3-C742-A710-57C6ED56C2DF}" destId="{5D874873-3A21-4040-A762-9769466658C8}" srcOrd="0" destOrd="0" presId="urn:microsoft.com/office/officeart/2005/8/layout/matrix3"/>
    <dgm:cxn modelId="{90930D5B-62F9-B940-8F2C-16B102649196}" srcId="{28432694-F1A0-B348-8833-42D327154114}" destId="{9D3EBF0D-B1C3-C742-A710-57C6ED56C2DF}" srcOrd="3" destOrd="0" parTransId="{0B8B922C-186D-004C-AF62-89C4C8422544}" sibTransId="{F504CF68-D459-EF40-87A8-598770C6A577}"/>
    <dgm:cxn modelId="{44A2737D-035A-6A4E-B648-F939FE33DCA0}" srcId="{28432694-F1A0-B348-8833-42D327154114}" destId="{C78311F3-2B97-F648-8641-66A95C654E3F}" srcOrd="1" destOrd="0" parTransId="{32F6316E-C50A-EA4F-836A-AAFA32EBAC70}" sibTransId="{43A2521F-F516-0F4B-8844-2E5211C47FC1}"/>
    <dgm:cxn modelId="{541672A8-E828-0E44-8E80-DE92A96F44EC}" type="presOf" srcId="{28432694-F1A0-B348-8833-42D327154114}" destId="{D2F03A11-E7CC-C840-91BC-CE3651AC3C49}" srcOrd="0" destOrd="0" presId="urn:microsoft.com/office/officeart/2005/8/layout/matrix3"/>
    <dgm:cxn modelId="{3477B0CA-E031-C746-99EC-07FEB4C011A1}" type="presOf" srcId="{3D55F34E-0F2E-E542-A38F-377E8922C7CE}" destId="{DAE6E520-62F5-B64F-B1C7-0A45D653DBAC}" srcOrd="0" destOrd="0" presId="urn:microsoft.com/office/officeart/2005/8/layout/matrix3"/>
    <dgm:cxn modelId="{57E063F0-3922-FD45-A272-92342D948C69}" srcId="{28432694-F1A0-B348-8833-42D327154114}" destId="{3D55F34E-0F2E-E542-A38F-377E8922C7CE}" srcOrd="0" destOrd="0" parTransId="{26194F4D-8DB8-7241-8666-DB1CFC1B4085}" sibTransId="{B40343E2-9B05-A74A-9346-364A8A908E9B}"/>
    <dgm:cxn modelId="{848999FA-4232-4F4A-ACF8-AF333564D595}" type="presOf" srcId="{C78311F3-2B97-F648-8641-66A95C654E3F}" destId="{6D77E734-4DD7-8E43-AE94-F63D50861DFC}" srcOrd="0" destOrd="0" presId="urn:microsoft.com/office/officeart/2005/8/layout/matrix3"/>
    <dgm:cxn modelId="{71BE4417-C50D-BC4A-9E4F-8325507C5230}" type="presParOf" srcId="{D2F03A11-E7CC-C840-91BC-CE3651AC3C49}" destId="{672CD384-FF78-1E4D-95C5-3BE2D65B587F}" srcOrd="0" destOrd="0" presId="urn:microsoft.com/office/officeart/2005/8/layout/matrix3"/>
    <dgm:cxn modelId="{FD7E16C5-3000-7045-AE46-00E8AE0F1377}" type="presParOf" srcId="{D2F03A11-E7CC-C840-91BC-CE3651AC3C49}" destId="{DAE6E520-62F5-B64F-B1C7-0A45D653DBAC}" srcOrd="1" destOrd="0" presId="urn:microsoft.com/office/officeart/2005/8/layout/matrix3"/>
    <dgm:cxn modelId="{1E29A3E3-93BD-814F-9C52-AB26119B375D}" type="presParOf" srcId="{D2F03A11-E7CC-C840-91BC-CE3651AC3C49}" destId="{6D77E734-4DD7-8E43-AE94-F63D50861DFC}" srcOrd="2" destOrd="0" presId="urn:microsoft.com/office/officeart/2005/8/layout/matrix3"/>
    <dgm:cxn modelId="{6EC4FE99-1B65-CE41-8AE7-3D63097EF71B}" type="presParOf" srcId="{D2F03A11-E7CC-C840-91BC-CE3651AC3C49}" destId="{28F4FBDB-48B0-B74A-AD9C-6238DA2D95C2}" srcOrd="3" destOrd="0" presId="urn:microsoft.com/office/officeart/2005/8/layout/matrix3"/>
    <dgm:cxn modelId="{D5A90A99-9AFA-A54C-A825-5C068BCC4FB8}" type="presParOf" srcId="{D2F03A11-E7CC-C840-91BC-CE3651AC3C49}" destId="{5D874873-3A21-4040-A762-9769466658C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05207-ECBD-7242-9658-F6155AB06D02}" type="doc">
      <dgm:prSet loTypeId="urn:microsoft.com/office/officeart/2005/8/layout/cycle7" loCatId="" qsTypeId="urn:microsoft.com/office/officeart/2005/8/quickstyle/simple1" qsCatId="simple" csTypeId="urn:microsoft.com/office/officeart/2005/8/colors/colorful5" csCatId="colorful" phldr="1"/>
      <dgm:spPr/>
      <dgm:t>
        <a:bodyPr/>
        <a:lstStyle/>
        <a:p>
          <a:endParaRPr lang="en-US"/>
        </a:p>
      </dgm:t>
    </dgm:pt>
    <dgm:pt modelId="{85316491-C012-CB40-ACC5-1E5AA077320D}">
      <dgm:prSet phldrT="[Text]"/>
      <dgm:spPr/>
      <dgm:t>
        <a:bodyPr/>
        <a:lstStyle/>
        <a:p>
          <a:r>
            <a:rPr lang="en-US"/>
            <a:t>Finance Source</a:t>
          </a:r>
        </a:p>
      </dgm:t>
    </dgm:pt>
    <dgm:pt modelId="{69B55785-39B3-3D4A-B6D3-6358C495A9BF}" type="parTrans" cxnId="{D519E786-52F8-0943-98C1-ABDFE4113D38}">
      <dgm:prSet/>
      <dgm:spPr/>
      <dgm:t>
        <a:bodyPr/>
        <a:lstStyle/>
        <a:p>
          <a:endParaRPr lang="en-US"/>
        </a:p>
      </dgm:t>
    </dgm:pt>
    <dgm:pt modelId="{33E57318-45DF-8A46-ABC0-253CA493F560}" type="sibTrans" cxnId="{D519E786-52F8-0943-98C1-ABDFE4113D38}">
      <dgm:prSet/>
      <dgm:spPr/>
      <dgm:t>
        <a:bodyPr/>
        <a:lstStyle/>
        <a:p>
          <a:r>
            <a:rPr lang="en-US"/>
            <a:t>Instrument 1</a:t>
          </a:r>
        </a:p>
      </dgm:t>
    </dgm:pt>
    <dgm:pt modelId="{142EEBC5-1D90-9C48-ACFE-001F549BA2A0}">
      <dgm:prSet phldrT="[Text]"/>
      <dgm:spPr/>
      <dgm:t>
        <a:bodyPr/>
        <a:lstStyle/>
        <a:p>
          <a:r>
            <a:rPr lang="en-US"/>
            <a:t>Intermediary</a:t>
          </a:r>
        </a:p>
      </dgm:t>
    </dgm:pt>
    <dgm:pt modelId="{5020F35E-927D-0A48-8916-6758D125881B}" type="parTrans" cxnId="{61F8C7ED-C9A7-DC4E-A4AE-D6F2535E1939}">
      <dgm:prSet/>
      <dgm:spPr/>
      <dgm:t>
        <a:bodyPr/>
        <a:lstStyle/>
        <a:p>
          <a:endParaRPr lang="en-US"/>
        </a:p>
      </dgm:t>
    </dgm:pt>
    <dgm:pt modelId="{3DE42D9F-BF91-0B41-8D79-258F9EE8FE42}" type="sibTrans" cxnId="{61F8C7ED-C9A7-DC4E-A4AE-D6F2535E1939}">
      <dgm:prSet/>
      <dgm:spPr/>
      <dgm:t>
        <a:bodyPr/>
        <a:lstStyle/>
        <a:p>
          <a:r>
            <a:rPr lang="en-US"/>
            <a:t>Instrument 2</a:t>
          </a:r>
        </a:p>
      </dgm:t>
    </dgm:pt>
    <dgm:pt modelId="{52BFF73D-0328-E243-BFF1-9FA6C44A318A}">
      <dgm:prSet/>
      <dgm:spPr/>
      <dgm:t>
        <a:bodyPr/>
        <a:lstStyle/>
        <a:p>
          <a:r>
            <a:rPr lang="en-US"/>
            <a:t>Beneficiary / Recipient</a:t>
          </a:r>
        </a:p>
      </dgm:t>
    </dgm:pt>
    <dgm:pt modelId="{7FD2E03E-E6A5-2744-ADEF-F074BF2F9ED2}" type="parTrans" cxnId="{CB636713-94DB-6549-A756-589A388D154D}">
      <dgm:prSet/>
      <dgm:spPr/>
      <dgm:t>
        <a:bodyPr/>
        <a:lstStyle/>
        <a:p>
          <a:endParaRPr lang="en-US"/>
        </a:p>
      </dgm:t>
    </dgm:pt>
    <dgm:pt modelId="{C05F5A47-7357-1F40-B50E-FDED7D1B5C9C}" type="sibTrans" cxnId="{CB636713-94DB-6549-A756-589A388D154D}">
      <dgm:prSet/>
      <dgm:spPr/>
      <dgm:t>
        <a:bodyPr/>
        <a:lstStyle/>
        <a:p>
          <a:r>
            <a:rPr lang="en-US"/>
            <a:t>Actions</a:t>
          </a:r>
        </a:p>
      </dgm:t>
    </dgm:pt>
    <dgm:pt modelId="{303D1BE5-9FA5-8F41-8568-5D2FF535D915}">
      <dgm:prSet/>
      <dgm:spPr/>
      <dgm:t>
        <a:bodyPr/>
        <a:lstStyle/>
        <a:p>
          <a:r>
            <a:rPr lang="en-US" dirty="0"/>
            <a:t>Conservation Results</a:t>
          </a:r>
        </a:p>
      </dgm:t>
    </dgm:pt>
    <dgm:pt modelId="{1AA30A73-0065-4A4A-BB21-8D48929E7CE2}" type="parTrans" cxnId="{D4C6EA2D-33BA-AB47-B965-80159C64000D}">
      <dgm:prSet/>
      <dgm:spPr/>
      <dgm:t>
        <a:bodyPr/>
        <a:lstStyle/>
        <a:p>
          <a:endParaRPr lang="en-US"/>
        </a:p>
      </dgm:t>
    </dgm:pt>
    <dgm:pt modelId="{3E06EB71-C768-784A-94D6-3FF1B25478B4}" type="sibTrans" cxnId="{D4C6EA2D-33BA-AB47-B965-80159C64000D}">
      <dgm:prSet/>
      <dgm:spPr/>
      <dgm:t>
        <a:bodyPr/>
        <a:lstStyle/>
        <a:p>
          <a:r>
            <a:rPr lang="en-US"/>
            <a:t>M&amp;E</a:t>
          </a:r>
        </a:p>
      </dgm:t>
    </dgm:pt>
    <dgm:pt modelId="{7A122BD3-6A31-6D4B-B153-89EA2FEAE05A}" type="pres">
      <dgm:prSet presAssocID="{4EC05207-ECBD-7242-9658-F6155AB06D02}" presName="Name0" presStyleCnt="0">
        <dgm:presLayoutVars>
          <dgm:dir/>
          <dgm:resizeHandles val="exact"/>
        </dgm:presLayoutVars>
      </dgm:prSet>
      <dgm:spPr/>
    </dgm:pt>
    <dgm:pt modelId="{92A8F4C5-5B8E-6442-A02B-02B760046125}" type="pres">
      <dgm:prSet presAssocID="{85316491-C012-CB40-ACC5-1E5AA077320D}" presName="node" presStyleLbl="node1" presStyleIdx="0" presStyleCnt="4">
        <dgm:presLayoutVars>
          <dgm:bulletEnabled val="1"/>
        </dgm:presLayoutVars>
      </dgm:prSet>
      <dgm:spPr/>
    </dgm:pt>
    <dgm:pt modelId="{4D87EC61-5F8D-F64E-9FEF-9F874B6CAAC6}" type="pres">
      <dgm:prSet presAssocID="{33E57318-45DF-8A46-ABC0-253CA493F560}" presName="sibTrans" presStyleLbl="sibTrans2D1" presStyleIdx="0" presStyleCnt="4" custScaleY="162364"/>
      <dgm:spPr/>
    </dgm:pt>
    <dgm:pt modelId="{0800B7BA-0819-5C46-BC79-DFB89B6E8C5F}" type="pres">
      <dgm:prSet presAssocID="{33E57318-45DF-8A46-ABC0-253CA493F560}" presName="connectorText" presStyleLbl="sibTrans2D1" presStyleIdx="0" presStyleCnt="4"/>
      <dgm:spPr/>
    </dgm:pt>
    <dgm:pt modelId="{EA2D00A8-E0BD-124E-A14E-E44589A19BDB}" type="pres">
      <dgm:prSet presAssocID="{142EEBC5-1D90-9C48-ACFE-001F549BA2A0}" presName="node" presStyleLbl="node1" presStyleIdx="1" presStyleCnt="4">
        <dgm:presLayoutVars>
          <dgm:bulletEnabled val="1"/>
        </dgm:presLayoutVars>
      </dgm:prSet>
      <dgm:spPr/>
    </dgm:pt>
    <dgm:pt modelId="{768E3426-DFEC-FF42-A69B-898284330364}" type="pres">
      <dgm:prSet presAssocID="{3DE42D9F-BF91-0B41-8D79-258F9EE8FE42}" presName="sibTrans" presStyleLbl="sibTrans2D1" presStyleIdx="1" presStyleCnt="4" custScaleY="147909"/>
      <dgm:spPr/>
    </dgm:pt>
    <dgm:pt modelId="{DAB61734-9B2C-914B-B438-EF627969421F}" type="pres">
      <dgm:prSet presAssocID="{3DE42D9F-BF91-0B41-8D79-258F9EE8FE42}" presName="connectorText" presStyleLbl="sibTrans2D1" presStyleIdx="1" presStyleCnt="4"/>
      <dgm:spPr/>
    </dgm:pt>
    <dgm:pt modelId="{D16F83F4-6886-B74C-A831-9031E2E9B17B}" type="pres">
      <dgm:prSet presAssocID="{52BFF73D-0328-E243-BFF1-9FA6C44A318A}" presName="node" presStyleLbl="node1" presStyleIdx="2" presStyleCnt="4">
        <dgm:presLayoutVars>
          <dgm:bulletEnabled val="1"/>
        </dgm:presLayoutVars>
      </dgm:prSet>
      <dgm:spPr/>
    </dgm:pt>
    <dgm:pt modelId="{DC807169-395B-B148-B917-C45CA3F2CE50}" type="pres">
      <dgm:prSet presAssocID="{C05F5A47-7357-1F40-B50E-FDED7D1B5C9C}" presName="sibTrans" presStyleLbl="sibTrans2D1" presStyleIdx="2" presStyleCnt="4" custScaleY="134345"/>
      <dgm:spPr/>
    </dgm:pt>
    <dgm:pt modelId="{CD32CA74-741A-C840-AF22-0C9BBC91BB3E}" type="pres">
      <dgm:prSet presAssocID="{C05F5A47-7357-1F40-B50E-FDED7D1B5C9C}" presName="connectorText" presStyleLbl="sibTrans2D1" presStyleIdx="2" presStyleCnt="4"/>
      <dgm:spPr/>
    </dgm:pt>
    <dgm:pt modelId="{EB42E3F4-F85D-0C4B-A7FE-60342894E622}" type="pres">
      <dgm:prSet presAssocID="{303D1BE5-9FA5-8F41-8568-5D2FF535D915}" presName="node" presStyleLbl="node1" presStyleIdx="3" presStyleCnt="4">
        <dgm:presLayoutVars>
          <dgm:bulletEnabled val="1"/>
        </dgm:presLayoutVars>
      </dgm:prSet>
      <dgm:spPr/>
    </dgm:pt>
    <dgm:pt modelId="{6F83CA72-3B1D-5646-9047-5955956B0E81}" type="pres">
      <dgm:prSet presAssocID="{3E06EB71-C768-784A-94D6-3FF1B25478B4}" presName="sibTrans" presStyleLbl="sibTrans2D1" presStyleIdx="3" presStyleCnt="4" custScaleY="145409"/>
      <dgm:spPr/>
    </dgm:pt>
    <dgm:pt modelId="{9739EC05-A873-6C40-8497-4567921CE716}" type="pres">
      <dgm:prSet presAssocID="{3E06EB71-C768-784A-94D6-3FF1B25478B4}" presName="connectorText" presStyleLbl="sibTrans2D1" presStyleIdx="3" presStyleCnt="4"/>
      <dgm:spPr/>
    </dgm:pt>
  </dgm:ptLst>
  <dgm:cxnLst>
    <dgm:cxn modelId="{CFD0D20C-9F52-824B-BB27-4786DAF2B52A}" type="presOf" srcId="{3DE42D9F-BF91-0B41-8D79-258F9EE8FE42}" destId="{DAB61734-9B2C-914B-B438-EF627969421F}" srcOrd="1" destOrd="0" presId="urn:microsoft.com/office/officeart/2005/8/layout/cycle7"/>
    <dgm:cxn modelId="{1482240E-554F-A646-92B5-CFEDC3E60C8B}" type="presOf" srcId="{33E57318-45DF-8A46-ABC0-253CA493F560}" destId="{0800B7BA-0819-5C46-BC79-DFB89B6E8C5F}" srcOrd="1" destOrd="0" presId="urn:microsoft.com/office/officeart/2005/8/layout/cycle7"/>
    <dgm:cxn modelId="{CB636713-94DB-6549-A756-589A388D154D}" srcId="{4EC05207-ECBD-7242-9658-F6155AB06D02}" destId="{52BFF73D-0328-E243-BFF1-9FA6C44A318A}" srcOrd="2" destOrd="0" parTransId="{7FD2E03E-E6A5-2744-ADEF-F074BF2F9ED2}" sibTransId="{C05F5A47-7357-1F40-B50E-FDED7D1B5C9C}"/>
    <dgm:cxn modelId="{16A78717-A3C4-3940-9259-C650D2F583BC}" type="presOf" srcId="{142EEBC5-1D90-9C48-ACFE-001F549BA2A0}" destId="{EA2D00A8-E0BD-124E-A14E-E44589A19BDB}" srcOrd="0" destOrd="0" presId="urn:microsoft.com/office/officeart/2005/8/layout/cycle7"/>
    <dgm:cxn modelId="{D4C6EA2D-33BA-AB47-B965-80159C64000D}" srcId="{4EC05207-ECBD-7242-9658-F6155AB06D02}" destId="{303D1BE5-9FA5-8F41-8568-5D2FF535D915}" srcOrd="3" destOrd="0" parTransId="{1AA30A73-0065-4A4A-BB21-8D48929E7CE2}" sibTransId="{3E06EB71-C768-784A-94D6-3FF1B25478B4}"/>
    <dgm:cxn modelId="{F4F42542-E80F-5A42-9363-DC0CC2BFF4A5}" type="presOf" srcId="{85316491-C012-CB40-ACC5-1E5AA077320D}" destId="{92A8F4C5-5B8E-6442-A02B-02B760046125}" srcOrd="0" destOrd="0" presId="urn:microsoft.com/office/officeart/2005/8/layout/cycle7"/>
    <dgm:cxn modelId="{45A3EC55-EF6C-634E-9DB6-97B33296FABD}" type="presOf" srcId="{33E57318-45DF-8A46-ABC0-253CA493F560}" destId="{4D87EC61-5F8D-F64E-9FEF-9F874B6CAAC6}" srcOrd="0" destOrd="0" presId="urn:microsoft.com/office/officeart/2005/8/layout/cycle7"/>
    <dgm:cxn modelId="{9B54915A-13B3-BA47-9DBE-64D63B22324F}" type="presOf" srcId="{3E06EB71-C768-784A-94D6-3FF1B25478B4}" destId="{9739EC05-A873-6C40-8497-4567921CE716}" srcOrd="1" destOrd="0" presId="urn:microsoft.com/office/officeart/2005/8/layout/cycle7"/>
    <dgm:cxn modelId="{2F3EED70-AA47-DC4C-A83A-A72DEC9F316D}" type="presOf" srcId="{C05F5A47-7357-1F40-B50E-FDED7D1B5C9C}" destId="{DC807169-395B-B148-B917-C45CA3F2CE50}" srcOrd="0" destOrd="0" presId="urn:microsoft.com/office/officeart/2005/8/layout/cycle7"/>
    <dgm:cxn modelId="{2665747B-3FB6-5344-ACA8-14E2DBDB39C1}" type="presOf" srcId="{3DE42D9F-BF91-0B41-8D79-258F9EE8FE42}" destId="{768E3426-DFEC-FF42-A69B-898284330364}" srcOrd="0" destOrd="0" presId="urn:microsoft.com/office/officeart/2005/8/layout/cycle7"/>
    <dgm:cxn modelId="{66A7A284-6085-D64F-8F0E-F54327EFD7B1}" type="presOf" srcId="{52BFF73D-0328-E243-BFF1-9FA6C44A318A}" destId="{D16F83F4-6886-B74C-A831-9031E2E9B17B}" srcOrd="0" destOrd="0" presId="urn:microsoft.com/office/officeart/2005/8/layout/cycle7"/>
    <dgm:cxn modelId="{D519E786-52F8-0943-98C1-ABDFE4113D38}" srcId="{4EC05207-ECBD-7242-9658-F6155AB06D02}" destId="{85316491-C012-CB40-ACC5-1E5AA077320D}" srcOrd="0" destOrd="0" parTransId="{69B55785-39B3-3D4A-B6D3-6358C495A9BF}" sibTransId="{33E57318-45DF-8A46-ABC0-253CA493F560}"/>
    <dgm:cxn modelId="{81772499-123C-4A4C-A66C-CF47EC5D1B27}" type="presOf" srcId="{C05F5A47-7357-1F40-B50E-FDED7D1B5C9C}" destId="{CD32CA74-741A-C840-AF22-0C9BBC91BB3E}" srcOrd="1" destOrd="0" presId="urn:microsoft.com/office/officeart/2005/8/layout/cycle7"/>
    <dgm:cxn modelId="{2B6D7DCA-755B-574D-B39C-5D95F2DF9B03}" type="presOf" srcId="{4EC05207-ECBD-7242-9658-F6155AB06D02}" destId="{7A122BD3-6A31-6D4B-B153-89EA2FEAE05A}" srcOrd="0" destOrd="0" presId="urn:microsoft.com/office/officeart/2005/8/layout/cycle7"/>
    <dgm:cxn modelId="{F0F050CD-B992-6B49-92A3-8249157D1FDB}" type="presOf" srcId="{3E06EB71-C768-784A-94D6-3FF1B25478B4}" destId="{6F83CA72-3B1D-5646-9047-5955956B0E81}" srcOrd="0" destOrd="0" presId="urn:microsoft.com/office/officeart/2005/8/layout/cycle7"/>
    <dgm:cxn modelId="{5B8851D5-D073-E945-852F-4F7019A3485A}" type="presOf" srcId="{303D1BE5-9FA5-8F41-8568-5D2FF535D915}" destId="{EB42E3F4-F85D-0C4B-A7FE-60342894E622}" srcOrd="0" destOrd="0" presId="urn:microsoft.com/office/officeart/2005/8/layout/cycle7"/>
    <dgm:cxn modelId="{61F8C7ED-C9A7-DC4E-A4AE-D6F2535E1939}" srcId="{4EC05207-ECBD-7242-9658-F6155AB06D02}" destId="{142EEBC5-1D90-9C48-ACFE-001F549BA2A0}" srcOrd="1" destOrd="0" parTransId="{5020F35E-927D-0A48-8916-6758D125881B}" sibTransId="{3DE42D9F-BF91-0B41-8D79-258F9EE8FE42}"/>
    <dgm:cxn modelId="{AB055186-5D0E-644C-BE1C-EE5EC496194F}" type="presParOf" srcId="{7A122BD3-6A31-6D4B-B153-89EA2FEAE05A}" destId="{92A8F4C5-5B8E-6442-A02B-02B760046125}" srcOrd="0" destOrd="0" presId="urn:microsoft.com/office/officeart/2005/8/layout/cycle7"/>
    <dgm:cxn modelId="{9A9FEBF9-B9F8-F347-AD4F-11D6A6739917}" type="presParOf" srcId="{7A122BD3-6A31-6D4B-B153-89EA2FEAE05A}" destId="{4D87EC61-5F8D-F64E-9FEF-9F874B6CAAC6}" srcOrd="1" destOrd="0" presId="urn:microsoft.com/office/officeart/2005/8/layout/cycle7"/>
    <dgm:cxn modelId="{FFE8F76D-7C33-7D41-B22B-91FB94BAB0E4}" type="presParOf" srcId="{4D87EC61-5F8D-F64E-9FEF-9F874B6CAAC6}" destId="{0800B7BA-0819-5C46-BC79-DFB89B6E8C5F}" srcOrd="0" destOrd="0" presId="urn:microsoft.com/office/officeart/2005/8/layout/cycle7"/>
    <dgm:cxn modelId="{75D5CCBF-3703-6840-9F2C-BBFCF7DD5107}" type="presParOf" srcId="{7A122BD3-6A31-6D4B-B153-89EA2FEAE05A}" destId="{EA2D00A8-E0BD-124E-A14E-E44589A19BDB}" srcOrd="2" destOrd="0" presId="urn:microsoft.com/office/officeart/2005/8/layout/cycle7"/>
    <dgm:cxn modelId="{82FD6E1E-CEE2-2A47-AD17-9CF79B097357}" type="presParOf" srcId="{7A122BD3-6A31-6D4B-B153-89EA2FEAE05A}" destId="{768E3426-DFEC-FF42-A69B-898284330364}" srcOrd="3" destOrd="0" presId="urn:microsoft.com/office/officeart/2005/8/layout/cycle7"/>
    <dgm:cxn modelId="{67E1ED54-A9FB-7442-8C53-8303080EFE27}" type="presParOf" srcId="{768E3426-DFEC-FF42-A69B-898284330364}" destId="{DAB61734-9B2C-914B-B438-EF627969421F}" srcOrd="0" destOrd="0" presId="urn:microsoft.com/office/officeart/2005/8/layout/cycle7"/>
    <dgm:cxn modelId="{234A886B-7BE6-CD49-A182-8A8DFDD205D1}" type="presParOf" srcId="{7A122BD3-6A31-6D4B-B153-89EA2FEAE05A}" destId="{D16F83F4-6886-B74C-A831-9031E2E9B17B}" srcOrd="4" destOrd="0" presId="urn:microsoft.com/office/officeart/2005/8/layout/cycle7"/>
    <dgm:cxn modelId="{8A66AB8B-12E7-424F-B7A0-CE16B3157203}" type="presParOf" srcId="{7A122BD3-6A31-6D4B-B153-89EA2FEAE05A}" destId="{DC807169-395B-B148-B917-C45CA3F2CE50}" srcOrd="5" destOrd="0" presId="urn:microsoft.com/office/officeart/2005/8/layout/cycle7"/>
    <dgm:cxn modelId="{87B766A0-F878-334D-92F6-85DAB7D9ECCE}" type="presParOf" srcId="{DC807169-395B-B148-B917-C45CA3F2CE50}" destId="{CD32CA74-741A-C840-AF22-0C9BBC91BB3E}" srcOrd="0" destOrd="0" presId="urn:microsoft.com/office/officeart/2005/8/layout/cycle7"/>
    <dgm:cxn modelId="{A2531352-5C55-6648-AF54-0C73452F693D}" type="presParOf" srcId="{7A122BD3-6A31-6D4B-B153-89EA2FEAE05A}" destId="{EB42E3F4-F85D-0C4B-A7FE-60342894E622}" srcOrd="6" destOrd="0" presId="urn:microsoft.com/office/officeart/2005/8/layout/cycle7"/>
    <dgm:cxn modelId="{DB00D106-A633-5349-94FA-5413DC3559B0}" type="presParOf" srcId="{7A122BD3-6A31-6D4B-B153-89EA2FEAE05A}" destId="{6F83CA72-3B1D-5646-9047-5955956B0E81}" srcOrd="7" destOrd="0" presId="urn:microsoft.com/office/officeart/2005/8/layout/cycle7"/>
    <dgm:cxn modelId="{5198E30E-5994-894D-B195-20A07B1615D9}" type="presParOf" srcId="{6F83CA72-3B1D-5646-9047-5955956B0E81}" destId="{9739EC05-A873-6C40-8497-4567921CE71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956047-7C2E-504E-AB88-ED042AF74B40}" type="doc">
      <dgm:prSet loTypeId="urn:microsoft.com/office/officeart/2005/8/layout/bProcess3" loCatId="" qsTypeId="urn:microsoft.com/office/officeart/2005/8/quickstyle/simple1" qsCatId="simple" csTypeId="urn:microsoft.com/office/officeart/2005/8/colors/colorful5" csCatId="colorful" phldr="1"/>
      <dgm:spPr/>
      <dgm:t>
        <a:bodyPr/>
        <a:lstStyle/>
        <a:p>
          <a:endParaRPr lang="en-US"/>
        </a:p>
      </dgm:t>
    </dgm:pt>
    <dgm:pt modelId="{56CD2347-8EF4-D044-A3E4-71B7A463DBF5}">
      <dgm:prSet phldrT="[Text]" custT="1"/>
      <dgm:spPr>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specific challenges and opportunities you are trying to address? </a:t>
          </a:r>
        </a:p>
      </dgm:t>
    </dgm:pt>
    <dgm:pt modelId="{12FB9133-3D66-894D-B84C-D3DF63069B36}" type="parTrans" cxnId="{A20514D6-2DC2-094E-8828-6A54F72E4EF2}">
      <dgm:prSet/>
      <dgm:spPr/>
      <dgm:t>
        <a:bodyPr/>
        <a:lstStyle/>
        <a:p>
          <a:endParaRPr lang="en-US" sz="1100">
            <a:latin typeface="+mn-lt"/>
          </a:endParaRPr>
        </a:p>
      </dgm:t>
    </dgm:pt>
    <dgm:pt modelId="{5E22574D-0315-C54B-B841-A654C81AC19F}" type="sibTrans" cxnId="{A20514D6-2DC2-094E-8828-6A54F72E4EF2}">
      <dgm:prSet custT="1"/>
      <dgm:spPr>
        <a:noFill/>
        <a:ln w="25400" cap="flat" cmpd="sng" algn="ctr">
          <a:solidFill>
            <a:srgbClr val="70AD47"/>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1100" kern="1200">
            <a:solidFill>
              <a:prstClr val="black">
                <a:hueOff val="0"/>
                <a:satOff val="0"/>
                <a:lumOff val="0"/>
                <a:alphaOff val="0"/>
              </a:prstClr>
            </a:solidFill>
            <a:latin typeface="+mn-lt"/>
            <a:ea typeface="+mn-ea"/>
            <a:cs typeface="+mn-cs"/>
          </a:endParaRPr>
        </a:p>
      </dgm:t>
    </dgm:pt>
    <dgm:pt modelId="{953BBED0-D467-DF46-8466-8E287FC6F40E}">
      <dgm:prSet phldrT="[Text]" custT="1"/>
      <dgm:spPr>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key social, political, and economic drivers?</a:t>
          </a:r>
        </a:p>
      </dgm:t>
    </dgm:pt>
    <dgm:pt modelId="{D92613B8-580C-8A40-99C7-C35D443355A7}" type="parTrans" cxnId="{296F2017-E7DC-CE43-AE2E-76FA0AFDCCA2}">
      <dgm:prSet/>
      <dgm:spPr/>
      <dgm:t>
        <a:bodyPr/>
        <a:lstStyle/>
        <a:p>
          <a:endParaRPr lang="en-US" sz="1100">
            <a:latin typeface="+mn-lt"/>
          </a:endParaRPr>
        </a:p>
      </dgm:t>
    </dgm:pt>
    <dgm:pt modelId="{4E432481-D5E1-314D-A427-CC8484BE5728}" type="sibTrans" cxnId="{296F2017-E7DC-CE43-AE2E-76FA0AFDCCA2}">
      <dgm:prSet custT="1"/>
      <dgm:spPr>
        <a:ln w="25400">
          <a:solidFill>
            <a:schemeClr val="accent6"/>
          </a:solidFill>
        </a:ln>
      </dgm:spPr>
      <dgm:t>
        <a:bodyPr/>
        <a:lstStyle/>
        <a:p>
          <a:endParaRPr lang="en-US" sz="1100">
            <a:latin typeface="+mn-lt"/>
          </a:endParaRPr>
        </a:p>
      </dgm:t>
    </dgm:pt>
    <dgm:pt modelId="{B0720723-D1A1-3B4A-9E27-3F7EE572D31F}">
      <dgm:prSet phldrT="[Text]" custT="1"/>
      <dgm:spPr>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constraints that need to be resolved to address the drivers?</a:t>
          </a:r>
        </a:p>
      </dgm:t>
    </dgm:pt>
    <dgm:pt modelId="{22E31A4E-FA32-3E4A-9F01-8D52802AC913}" type="parTrans" cxnId="{C49760EF-988C-B44C-95CD-717E42BAFB1E}">
      <dgm:prSet/>
      <dgm:spPr/>
      <dgm:t>
        <a:bodyPr/>
        <a:lstStyle/>
        <a:p>
          <a:endParaRPr lang="en-US" sz="1100">
            <a:latin typeface="+mn-lt"/>
          </a:endParaRPr>
        </a:p>
      </dgm:t>
    </dgm:pt>
    <dgm:pt modelId="{C1F2767E-0669-A449-9CCD-CE541782368D}" type="sibTrans" cxnId="{C49760EF-988C-B44C-95CD-717E42BAFB1E}">
      <dgm:prSet custT="1"/>
      <dgm:spPr>
        <a:ln w="25400">
          <a:solidFill>
            <a:schemeClr val="accent6"/>
          </a:solidFill>
        </a:ln>
      </dgm:spPr>
      <dgm:t>
        <a:bodyPr/>
        <a:lstStyle/>
        <a:p>
          <a:endParaRPr lang="en-US" sz="1100">
            <a:latin typeface="+mn-lt"/>
          </a:endParaRPr>
        </a:p>
      </dgm:t>
    </dgm:pt>
    <dgm:pt modelId="{7C278DC9-3B31-A14E-AD58-EACB4F4B810C}">
      <dgm:prSet phldrT="[Text]" custT="1"/>
      <dgm:spPr/>
      <dgm:t>
        <a:bodyPr/>
        <a:lstStyle/>
        <a:p>
          <a:r>
            <a:rPr lang="en-US" sz="1100" dirty="0">
              <a:latin typeface="+mn-lt"/>
            </a:rPr>
            <a:t>Engage stakeholders and experts to establish a broad list of existing and potential finance solutions targeting the issues.</a:t>
          </a:r>
        </a:p>
      </dgm:t>
    </dgm:pt>
    <dgm:pt modelId="{250AB917-6A72-7341-8CE4-CA212EE1E87C}" type="parTrans" cxnId="{C9F3F05C-4781-C04F-90F2-2FCC10CA9F7C}">
      <dgm:prSet/>
      <dgm:spPr/>
      <dgm:t>
        <a:bodyPr/>
        <a:lstStyle/>
        <a:p>
          <a:endParaRPr lang="en-US" sz="1100">
            <a:latin typeface="+mn-lt"/>
          </a:endParaRPr>
        </a:p>
      </dgm:t>
    </dgm:pt>
    <dgm:pt modelId="{6AA80B17-B0FA-6D46-9560-ED3ED1DACEAF}" type="sibTrans" cxnId="{C9F3F05C-4781-C04F-90F2-2FCC10CA9F7C}">
      <dgm:prSet custT="1"/>
      <dgm:spPr>
        <a:ln w="25400">
          <a:solidFill>
            <a:schemeClr val="accent6"/>
          </a:solidFill>
        </a:ln>
      </dgm:spPr>
      <dgm:t>
        <a:bodyPr/>
        <a:lstStyle/>
        <a:p>
          <a:endParaRPr lang="en-US" sz="1100">
            <a:latin typeface="+mn-lt"/>
          </a:endParaRPr>
        </a:p>
      </dgm:t>
    </dgm:pt>
    <dgm:pt modelId="{5B46838C-9A00-1442-87B8-B1638C078402}">
      <dgm:prSet phldrT="[Text]" custT="1"/>
      <dgm:spPr>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Prioritize finance solutions based on potential impact and likelihood of success.</a:t>
          </a:r>
        </a:p>
      </dgm:t>
    </dgm:pt>
    <dgm:pt modelId="{1B34A38D-5681-724B-903C-9E2DBB8BE49C}" type="parTrans" cxnId="{D0A440E2-3006-6C49-8B25-6CC82CAF5D0B}">
      <dgm:prSet/>
      <dgm:spPr/>
      <dgm:t>
        <a:bodyPr/>
        <a:lstStyle/>
        <a:p>
          <a:endParaRPr lang="en-US" sz="1100">
            <a:latin typeface="+mn-lt"/>
          </a:endParaRPr>
        </a:p>
      </dgm:t>
    </dgm:pt>
    <dgm:pt modelId="{EC2E55BE-08C1-D246-9718-3CA7C9F5318D}" type="sibTrans" cxnId="{D0A440E2-3006-6C49-8B25-6CC82CAF5D0B}">
      <dgm:prSet custT="1"/>
      <dgm:spPr>
        <a:ln w="25400">
          <a:solidFill>
            <a:schemeClr val="accent6"/>
          </a:solidFill>
        </a:ln>
      </dgm:spPr>
      <dgm:t>
        <a:bodyPr/>
        <a:lstStyle/>
        <a:p>
          <a:endParaRPr lang="en-US" sz="1100">
            <a:latin typeface="+mn-lt"/>
          </a:endParaRPr>
        </a:p>
      </dgm:t>
    </dgm:pt>
    <dgm:pt modelId="{942141E0-C39F-3145-833B-36E133D9C90D}">
      <dgm:prSet custT="1"/>
      <dgm:spPr>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Elaborate a clear description of each finance solution to allow prioritization.</a:t>
          </a:r>
        </a:p>
      </dgm:t>
    </dgm:pt>
    <dgm:pt modelId="{4E31031F-E713-2844-859A-3006163D2B4E}" type="parTrans" cxnId="{BC9F0B8E-B7F7-2A42-869B-5C2C6F77E759}">
      <dgm:prSet/>
      <dgm:spPr/>
      <dgm:t>
        <a:bodyPr/>
        <a:lstStyle/>
        <a:p>
          <a:endParaRPr lang="en-US" sz="1100">
            <a:latin typeface="+mn-lt"/>
          </a:endParaRPr>
        </a:p>
      </dgm:t>
    </dgm:pt>
    <dgm:pt modelId="{7AD7AEFA-C7A8-D142-8B20-DB4BD5764423}" type="sibTrans" cxnId="{BC9F0B8E-B7F7-2A42-869B-5C2C6F77E759}">
      <dgm:prSet custT="1"/>
      <dgm:spPr>
        <a:ln w="25400">
          <a:solidFill>
            <a:schemeClr val="accent6"/>
          </a:solidFill>
        </a:ln>
      </dgm:spPr>
      <dgm:t>
        <a:bodyPr/>
        <a:lstStyle/>
        <a:p>
          <a:endParaRPr lang="en-US" sz="1100">
            <a:latin typeface="+mn-lt"/>
          </a:endParaRPr>
        </a:p>
      </dgm:t>
    </dgm:pt>
    <dgm:pt modelId="{1F9ED229-0A00-2142-AB68-990CC6DDCB20}">
      <dgm:prSet custT="1"/>
      <dgm:spPr>
        <a:solidFill>
          <a:schemeClr val="accent1"/>
        </a:solidFill>
      </dgm:spPr>
      <dgm:t>
        <a:bodyPr/>
        <a:lstStyle/>
        <a:p>
          <a:r>
            <a:rPr lang="en-US" sz="1100" dirty="0">
              <a:latin typeface="+mn-lt"/>
            </a:rPr>
            <a:t>Conduct detailed feasibility study for individual and combined solutions.</a:t>
          </a:r>
        </a:p>
      </dgm:t>
    </dgm:pt>
    <dgm:pt modelId="{286792EB-154B-0241-A945-653DCEAD615A}" type="parTrans" cxnId="{60FA30C7-2FF6-4F41-B324-261BAD325BC4}">
      <dgm:prSet/>
      <dgm:spPr/>
      <dgm:t>
        <a:bodyPr/>
        <a:lstStyle/>
        <a:p>
          <a:endParaRPr lang="en-US" sz="1100">
            <a:latin typeface="+mn-lt"/>
          </a:endParaRPr>
        </a:p>
      </dgm:t>
    </dgm:pt>
    <dgm:pt modelId="{E387B097-A505-DA4C-9F28-BE7DEB10BB24}" type="sibTrans" cxnId="{60FA30C7-2FF6-4F41-B324-261BAD325BC4}">
      <dgm:prSet custT="1"/>
      <dgm:spPr>
        <a:ln w="25400">
          <a:solidFill>
            <a:schemeClr val="accent6"/>
          </a:solidFill>
        </a:ln>
      </dgm:spPr>
      <dgm:t>
        <a:bodyPr/>
        <a:lstStyle/>
        <a:p>
          <a:endParaRPr lang="en-US" sz="1100">
            <a:latin typeface="+mn-lt"/>
          </a:endParaRPr>
        </a:p>
      </dgm:t>
    </dgm:pt>
    <dgm:pt modelId="{0EF3FFFE-4CCB-E544-928F-4FB6A89A3213}">
      <dgm:prSe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Identify and engage champions and partners.</a:t>
          </a:r>
        </a:p>
      </dgm:t>
    </dgm:pt>
    <dgm:pt modelId="{BCD5BEBF-749C-8448-AE46-BDFC6422899F}" type="parTrans" cxnId="{14D25495-676E-B041-89FB-9455B8089051}">
      <dgm:prSet/>
      <dgm:spPr/>
      <dgm:t>
        <a:bodyPr/>
        <a:lstStyle/>
        <a:p>
          <a:endParaRPr lang="en-US" sz="1100">
            <a:latin typeface="+mn-lt"/>
          </a:endParaRPr>
        </a:p>
      </dgm:t>
    </dgm:pt>
    <dgm:pt modelId="{B46400CE-FDBE-4743-814A-D7B00856A166}" type="sibTrans" cxnId="{14D25495-676E-B041-89FB-9455B8089051}">
      <dgm:prSet custT="1"/>
      <dgm:spPr>
        <a:ln w="25400">
          <a:solidFill>
            <a:schemeClr val="accent6"/>
          </a:solidFill>
        </a:ln>
      </dgm:spPr>
      <dgm:t>
        <a:bodyPr/>
        <a:lstStyle/>
        <a:p>
          <a:endParaRPr lang="en-US" sz="1100">
            <a:latin typeface="+mn-lt"/>
          </a:endParaRPr>
        </a:p>
      </dgm:t>
    </dgm:pt>
    <dgm:pt modelId="{A4B71E47-3CC9-9F4D-936A-DF70CAAD77F5}">
      <dgm:prSet custT="1"/>
      <dgm:spPr>
        <a:solidFill>
          <a:srgbClr val="4472C4"/>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Identify and promote policy and regulations that support priority finance mechanisms. </a:t>
          </a:r>
        </a:p>
      </dgm:t>
    </dgm:pt>
    <dgm:pt modelId="{199E31A9-383F-464D-A434-DEB254721EA6}" type="parTrans" cxnId="{83D69214-3900-324F-8493-C1E7956901FC}">
      <dgm:prSet/>
      <dgm:spPr/>
      <dgm:t>
        <a:bodyPr/>
        <a:lstStyle/>
        <a:p>
          <a:endParaRPr lang="en-US" sz="1100">
            <a:latin typeface="+mn-lt"/>
          </a:endParaRPr>
        </a:p>
      </dgm:t>
    </dgm:pt>
    <dgm:pt modelId="{0D9D3E98-083D-BB4B-9488-FED143CC2636}" type="sibTrans" cxnId="{83D69214-3900-324F-8493-C1E7956901FC}">
      <dgm:prSet custT="1"/>
      <dgm:spPr>
        <a:ln w="25400">
          <a:solidFill>
            <a:schemeClr val="accent6"/>
          </a:solidFill>
        </a:ln>
      </dgm:spPr>
      <dgm:t>
        <a:bodyPr/>
        <a:lstStyle/>
        <a:p>
          <a:endParaRPr lang="en-US" sz="1100">
            <a:latin typeface="+mn-lt"/>
          </a:endParaRPr>
        </a:p>
      </dgm:t>
    </dgm:pt>
    <dgm:pt modelId="{A4C9823A-0C52-E749-8C3C-472EE1AEBA5B}">
      <dgm:prSet custT="1"/>
      <dgm:spPr>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r>
            <a:rPr lang="en-US" sz="1100" kern="1200" dirty="0">
              <a:solidFill>
                <a:prstClr val="white"/>
              </a:solidFill>
              <a:latin typeface="+mn-lt"/>
              <a:ea typeface="+mn-ea"/>
              <a:cs typeface="+mn-cs"/>
            </a:rPr>
            <a:t>Who are the key </a:t>
          </a:r>
          <a:r>
            <a:rPr lang="en-US" sz="1100" kern="1200" dirty="0">
              <a:solidFill>
                <a:prstClr val="white"/>
              </a:solidFill>
              <a:latin typeface="Calibri"/>
              <a:ea typeface="+mn-ea"/>
              <a:cs typeface="+mn-cs"/>
            </a:rPr>
            <a:t>stakeholders including </a:t>
          </a:r>
          <a:r>
            <a:rPr lang="en-US" sz="1100" kern="1200" dirty="0">
              <a:solidFill>
                <a:prstClr val="white"/>
              </a:solidFill>
              <a:latin typeface="+mn-lt"/>
              <a:ea typeface="+mn-ea"/>
              <a:cs typeface="+mn-cs"/>
            </a:rPr>
            <a:t>decision-makers and cost-bearers? Determine how best to engage.</a:t>
          </a:r>
          <a:endParaRPr lang="en-US" sz="1100" kern="1200" dirty="0"/>
        </a:p>
      </dgm:t>
    </dgm:pt>
    <dgm:pt modelId="{E76A3753-C3B6-FE4C-986D-1C748AA522D8}" type="parTrans" cxnId="{5AE314D6-78B6-8B4C-98C2-89E8E75AEC41}">
      <dgm:prSet/>
      <dgm:spPr/>
      <dgm:t>
        <a:bodyPr/>
        <a:lstStyle/>
        <a:p>
          <a:endParaRPr lang="en-US" sz="1200"/>
        </a:p>
      </dgm:t>
    </dgm:pt>
    <dgm:pt modelId="{852E850C-5090-6A46-B3A2-CBC92A07400B}" type="sibTrans" cxnId="{5AE314D6-78B6-8B4C-98C2-89E8E75AEC41}">
      <dgm:prSet custT="1"/>
      <dgm:spPr>
        <a:ln w="25400">
          <a:solidFill>
            <a:schemeClr val="accent6"/>
          </a:solidFill>
        </a:ln>
      </dgm:spPr>
      <dgm:t>
        <a:bodyPr/>
        <a:lstStyle/>
        <a:p>
          <a:endParaRPr lang="en-US" sz="200"/>
        </a:p>
      </dgm:t>
    </dgm:pt>
    <dgm:pt modelId="{52ACF16D-5013-7D42-8756-B47B39E88C30}">
      <dgm:prSet custT="1"/>
      <dgm:spPr>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99568" tIns="99568" rIns="99568" bIns="99568" numCol="1" spcCol="1270" anchor="ctr" anchorCtr="0"/>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Choose mix of finance solutions addressing: finance, risk, planning/timing, and integration.</a:t>
          </a:r>
          <a:endParaRPr lang="en-US" sz="1100" kern="1200" dirty="0">
            <a:solidFill>
              <a:prstClr val="white"/>
            </a:solidFill>
            <a:latin typeface="Calibri"/>
            <a:ea typeface="+mn-ea"/>
            <a:cs typeface="+mn-cs"/>
          </a:endParaRPr>
        </a:p>
      </dgm:t>
    </dgm:pt>
    <dgm:pt modelId="{878CA343-75C6-EA46-99C0-3EEF3C76E87F}" type="parTrans" cxnId="{D71C72E5-BF73-A345-BABF-55CC1A5CF925}">
      <dgm:prSet/>
      <dgm:spPr/>
      <dgm:t>
        <a:bodyPr/>
        <a:lstStyle/>
        <a:p>
          <a:endParaRPr lang="en-US" sz="1200"/>
        </a:p>
      </dgm:t>
    </dgm:pt>
    <dgm:pt modelId="{E6B08065-5ACA-7540-A444-9B5882076634}" type="sibTrans" cxnId="{D71C72E5-BF73-A345-BABF-55CC1A5CF925}">
      <dgm:prSet custT="1"/>
      <dgm:spPr>
        <a:ln w="25400">
          <a:solidFill>
            <a:schemeClr val="accent6"/>
          </a:solidFill>
        </a:ln>
      </dgm:spPr>
      <dgm:t>
        <a:bodyPr/>
        <a:lstStyle/>
        <a:p>
          <a:endParaRPr lang="en-US" sz="200"/>
        </a:p>
      </dgm:t>
    </dgm:pt>
    <dgm:pt modelId="{0E684910-B3AC-4945-8574-F0EDD00DFF21}">
      <dgm:prSet custT="1"/>
      <dgm:spPr>
        <a:solidFill>
          <a:schemeClr val="accent1"/>
        </a:solidFill>
      </dgm:spPr>
      <dgm:t>
        <a:bodyPr/>
        <a:lstStyle/>
        <a:p>
          <a:r>
            <a:rPr lang="en-US" sz="1100" dirty="0">
              <a:solidFill>
                <a:prstClr val="white"/>
              </a:solidFill>
              <a:latin typeface="+mn-lt"/>
              <a:ea typeface="+mn-ea"/>
              <a:cs typeface="+mn-cs"/>
            </a:rPr>
            <a:t>Implement prioritized conservation finance mechanisms using adaptive management.</a:t>
          </a:r>
          <a:endParaRPr lang="en-US" sz="1100" dirty="0"/>
        </a:p>
      </dgm:t>
    </dgm:pt>
    <dgm:pt modelId="{2E1EE4E6-1DC2-3647-9F43-7E6CD659BDDC}" type="parTrans" cxnId="{64B9223D-0245-D448-A9F7-40C81FBC2DDE}">
      <dgm:prSet/>
      <dgm:spPr/>
      <dgm:t>
        <a:bodyPr/>
        <a:lstStyle/>
        <a:p>
          <a:endParaRPr lang="en-US" sz="1200"/>
        </a:p>
      </dgm:t>
    </dgm:pt>
    <dgm:pt modelId="{66100868-E4BC-C54B-8C93-9BFA5904EE4D}" type="sibTrans" cxnId="{64B9223D-0245-D448-A9F7-40C81FBC2DDE}">
      <dgm:prSet/>
      <dgm:spPr/>
      <dgm:t>
        <a:bodyPr/>
        <a:lstStyle/>
        <a:p>
          <a:endParaRPr lang="en-US" sz="1200"/>
        </a:p>
      </dgm:t>
    </dgm:pt>
    <dgm:pt modelId="{CD5D1A18-A9F2-2B46-B27E-ED6FD3A030C1}" type="pres">
      <dgm:prSet presAssocID="{69956047-7C2E-504E-AB88-ED042AF74B40}" presName="Name0" presStyleCnt="0">
        <dgm:presLayoutVars>
          <dgm:dir/>
          <dgm:resizeHandles val="exact"/>
        </dgm:presLayoutVars>
      </dgm:prSet>
      <dgm:spPr/>
    </dgm:pt>
    <dgm:pt modelId="{FE0A936C-9269-F748-AB66-FFA96E999C95}" type="pres">
      <dgm:prSet presAssocID="{56CD2347-8EF4-D044-A3E4-71B7A463DBF5}" presName="node" presStyleLbl="node1" presStyleIdx="0" presStyleCnt="12">
        <dgm:presLayoutVars>
          <dgm:bulletEnabled val="1"/>
        </dgm:presLayoutVars>
      </dgm:prSet>
      <dgm:spPr>
        <a:xfrm>
          <a:off x="136557" y="47"/>
          <a:ext cx="1960672" cy="1176403"/>
        </a:xfrm>
        <a:prstGeom prst="rect">
          <a:avLst/>
        </a:prstGeom>
      </dgm:spPr>
    </dgm:pt>
    <dgm:pt modelId="{DB84D1C4-353F-EE4B-B50E-D34C266776A0}" type="pres">
      <dgm:prSet presAssocID="{5E22574D-0315-C54B-B841-A654C81AC19F}" presName="sibTrans" presStyleLbl="sibTrans1D1" presStyleIdx="0" presStyleCnt="11"/>
      <dgm:spPr>
        <a:xfrm>
          <a:off x="2095430" y="542529"/>
          <a:ext cx="420354" cy="91440"/>
        </a:xfrm>
        <a:custGeom>
          <a:avLst/>
          <a:gdLst/>
          <a:ahLst/>
          <a:cxnLst/>
          <a:rect l="0" t="0" r="0" b="0"/>
          <a:pathLst>
            <a:path>
              <a:moveTo>
                <a:pt x="0" y="45720"/>
              </a:moveTo>
              <a:lnTo>
                <a:pt x="420354" y="45720"/>
              </a:lnTo>
            </a:path>
          </a:pathLst>
        </a:custGeom>
      </dgm:spPr>
    </dgm:pt>
    <dgm:pt modelId="{9B58B211-809F-1249-B530-8AAD7CD05E76}" type="pres">
      <dgm:prSet presAssocID="{5E22574D-0315-C54B-B841-A654C81AC19F}" presName="connectorText" presStyleLbl="sibTrans1D1" presStyleIdx="0" presStyleCnt="11"/>
      <dgm:spPr/>
    </dgm:pt>
    <dgm:pt modelId="{F3E038F1-13FE-2547-9FF7-523947F7EE61}" type="pres">
      <dgm:prSet presAssocID="{953BBED0-D467-DF46-8466-8E287FC6F40E}" presName="node" presStyleLbl="node1" presStyleIdx="1" presStyleCnt="12">
        <dgm:presLayoutVars>
          <dgm:bulletEnabled val="1"/>
        </dgm:presLayoutVars>
      </dgm:prSet>
      <dgm:spPr>
        <a:xfrm>
          <a:off x="2548185" y="47"/>
          <a:ext cx="1960672" cy="1176403"/>
        </a:xfrm>
        <a:prstGeom prst="rect">
          <a:avLst/>
        </a:prstGeom>
      </dgm:spPr>
    </dgm:pt>
    <dgm:pt modelId="{7AB453D4-DAC7-8F48-803D-5CD4E7AA35DF}" type="pres">
      <dgm:prSet presAssocID="{4E432481-D5E1-314D-A427-CC8484BE5728}" presName="sibTrans" presStyleLbl="sibTrans1D1" presStyleIdx="1" presStyleCnt="11"/>
      <dgm:spPr/>
    </dgm:pt>
    <dgm:pt modelId="{43CB8A98-513D-5141-A8AC-4B650D4A6833}" type="pres">
      <dgm:prSet presAssocID="{4E432481-D5E1-314D-A427-CC8484BE5728}" presName="connectorText" presStyleLbl="sibTrans1D1" presStyleIdx="1" presStyleCnt="11"/>
      <dgm:spPr/>
    </dgm:pt>
    <dgm:pt modelId="{64D1F7A8-365E-FC41-AE69-C854A37119F4}" type="pres">
      <dgm:prSet presAssocID="{B0720723-D1A1-3B4A-9E27-3F7EE572D31F}" presName="node" presStyleLbl="node1" presStyleIdx="2" presStyleCnt="12">
        <dgm:presLayoutVars>
          <dgm:bulletEnabled val="1"/>
        </dgm:presLayoutVars>
      </dgm:prSet>
      <dgm:spPr>
        <a:xfrm>
          <a:off x="4959813" y="47"/>
          <a:ext cx="1960672" cy="1176403"/>
        </a:xfrm>
        <a:prstGeom prst="rect">
          <a:avLst/>
        </a:prstGeom>
      </dgm:spPr>
    </dgm:pt>
    <dgm:pt modelId="{30D7B1EA-D647-0B44-82D3-D5619369FF84}" type="pres">
      <dgm:prSet presAssocID="{C1F2767E-0669-A449-9CCD-CE541782368D}" presName="sibTrans" presStyleLbl="sibTrans1D1" presStyleIdx="2" presStyleCnt="11"/>
      <dgm:spPr/>
    </dgm:pt>
    <dgm:pt modelId="{55EC9902-512E-344E-9D50-B58A0BB82CB8}" type="pres">
      <dgm:prSet presAssocID="{C1F2767E-0669-A449-9CCD-CE541782368D}" presName="connectorText" presStyleLbl="sibTrans1D1" presStyleIdx="2" presStyleCnt="11"/>
      <dgm:spPr/>
    </dgm:pt>
    <dgm:pt modelId="{1784C5AD-00D6-1A4A-BD5B-11DD4D1CDF42}" type="pres">
      <dgm:prSet presAssocID="{A4C9823A-0C52-E749-8C3C-472EE1AEBA5B}" presName="node" presStyleLbl="node1" presStyleIdx="3" presStyleCnt="12">
        <dgm:presLayoutVars>
          <dgm:bulletEnabled val="1"/>
        </dgm:presLayoutVars>
      </dgm:prSet>
      <dgm:spPr>
        <a:xfrm>
          <a:off x="5933998" y="612955"/>
          <a:ext cx="1606724" cy="964034"/>
        </a:xfrm>
        <a:prstGeom prst="rect">
          <a:avLst/>
        </a:prstGeom>
      </dgm:spPr>
    </dgm:pt>
    <dgm:pt modelId="{F014BFA7-39D3-CD4E-894D-1A56D67AF215}" type="pres">
      <dgm:prSet presAssocID="{852E850C-5090-6A46-B3A2-CBC92A07400B}" presName="sibTrans" presStyleLbl="sibTrans1D1" presStyleIdx="3" presStyleCnt="11"/>
      <dgm:spPr/>
    </dgm:pt>
    <dgm:pt modelId="{558CCED0-6A29-6340-B7A4-7FDA3C27AD6E}" type="pres">
      <dgm:prSet presAssocID="{852E850C-5090-6A46-B3A2-CBC92A07400B}" presName="connectorText" presStyleLbl="sibTrans1D1" presStyleIdx="3" presStyleCnt="11"/>
      <dgm:spPr/>
    </dgm:pt>
    <dgm:pt modelId="{6B281242-75AF-3445-A7F7-F00E9EDC4BD3}" type="pres">
      <dgm:prSet presAssocID="{7C278DC9-3B31-A14E-AD58-EACB4F4B810C}" presName="node" presStyleLbl="node1" presStyleIdx="4" presStyleCnt="12">
        <dgm:presLayoutVars>
          <dgm:bulletEnabled val="1"/>
        </dgm:presLayoutVars>
      </dgm:prSet>
      <dgm:spPr/>
    </dgm:pt>
    <dgm:pt modelId="{2186E491-FCC3-5040-B92D-DE4EA483830B}" type="pres">
      <dgm:prSet presAssocID="{6AA80B17-B0FA-6D46-9560-ED3ED1DACEAF}" presName="sibTrans" presStyleLbl="sibTrans1D1" presStyleIdx="4" presStyleCnt="11"/>
      <dgm:spPr/>
    </dgm:pt>
    <dgm:pt modelId="{929C7EC2-D0BB-6A48-BB0C-B3AB3B757842}" type="pres">
      <dgm:prSet presAssocID="{6AA80B17-B0FA-6D46-9560-ED3ED1DACEAF}" presName="connectorText" presStyleLbl="sibTrans1D1" presStyleIdx="4" presStyleCnt="11"/>
      <dgm:spPr/>
    </dgm:pt>
    <dgm:pt modelId="{76459C35-9292-8342-9AF5-AE8C5CFA11C9}" type="pres">
      <dgm:prSet presAssocID="{942141E0-C39F-3145-833B-36E133D9C90D}" presName="node" presStyleLbl="node1" presStyleIdx="5" presStyleCnt="12">
        <dgm:presLayoutVars>
          <dgm:bulletEnabled val="1"/>
        </dgm:presLayoutVars>
      </dgm:prSet>
      <dgm:spPr>
        <a:xfrm>
          <a:off x="2548185" y="1627405"/>
          <a:ext cx="1960672" cy="1176403"/>
        </a:xfrm>
        <a:prstGeom prst="rect">
          <a:avLst/>
        </a:prstGeom>
      </dgm:spPr>
    </dgm:pt>
    <dgm:pt modelId="{808E02B5-0D84-9D4C-A7A3-84E4625D4D72}" type="pres">
      <dgm:prSet presAssocID="{7AD7AEFA-C7A8-D142-8B20-DB4BD5764423}" presName="sibTrans" presStyleLbl="sibTrans1D1" presStyleIdx="5" presStyleCnt="11"/>
      <dgm:spPr/>
    </dgm:pt>
    <dgm:pt modelId="{A7862FB6-C109-B24A-B7B9-3012192D1C58}" type="pres">
      <dgm:prSet presAssocID="{7AD7AEFA-C7A8-D142-8B20-DB4BD5764423}" presName="connectorText" presStyleLbl="sibTrans1D1" presStyleIdx="5" presStyleCnt="11"/>
      <dgm:spPr/>
    </dgm:pt>
    <dgm:pt modelId="{5590A254-0829-2041-921E-2EE3CFE0EA5C}" type="pres">
      <dgm:prSet presAssocID="{5B46838C-9A00-1442-87B8-B1638C078402}" presName="node" presStyleLbl="node1" presStyleIdx="6" presStyleCnt="12">
        <dgm:presLayoutVars>
          <dgm:bulletEnabled val="1"/>
        </dgm:presLayoutVars>
      </dgm:prSet>
      <dgm:spPr>
        <a:xfrm>
          <a:off x="4959813" y="1627405"/>
          <a:ext cx="1960672" cy="1176403"/>
        </a:xfrm>
        <a:prstGeom prst="rect">
          <a:avLst/>
        </a:prstGeom>
      </dgm:spPr>
    </dgm:pt>
    <dgm:pt modelId="{EB2E03F8-7964-6541-B91F-6B0CE9A82A24}" type="pres">
      <dgm:prSet presAssocID="{EC2E55BE-08C1-D246-9718-3CA7C9F5318D}" presName="sibTrans" presStyleLbl="sibTrans1D1" presStyleIdx="6" presStyleCnt="11"/>
      <dgm:spPr/>
    </dgm:pt>
    <dgm:pt modelId="{77A138DB-915F-7145-BBEA-B8A391E98630}" type="pres">
      <dgm:prSet presAssocID="{EC2E55BE-08C1-D246-9718-3CA7C9F5318D}" presName="connectorText" presStyleLbl="sibTrans1D1" presStyleIdx="6" presStyleCnt="11"/>
      <dgm:spPr/>
    </dgm:pt>
    <dgm:pt modelId="{83A8BBA4-2369-DA4A-9458-784EE89977A6}" type="pres">
      <dgm:prSet presAssocID="{52ACF16D-5013-7D42-8756-B47B39E88C30}" presName="node" presStyleLbl="node1" presStyleIdx="7" presStyleCnt="12">
        <dgm:presLayoutVars>
          <dgm:bulletEnabled val="1"/>
        </dgm:presLayoutVars>
      </dgm:prSet>
      <dgm:spPr>
        <a:xfrm>
          <a:off x="5933998" y="1965083"/>
          <a:ext cx="1606724" cy="964034"/>
        </a:xfrm>
        <a:prstGeom prst="rect">
          <a:avLst/>
        </a:prstGeom>
      </dgm:spPr>
    </dgm:pt>
    <dgm:pt modelId="{ADA54622-CE3E-6146-A783-25368DAB07E9}" type="pres">
      <dgm:prSet presAssocID="{E6B08065-5ACA-7540-A444-9B5882076634}" presName="sibTrans" presStyleLbl="sibTrans1D1" presStyleIdx="7" presStyleCnt="11"/>
      <dgm:spPr/>
    </dgm:pt>
    <dgm:pt modelId="{C5D61ACA-5275-974B-8481-84FC4393C579}" type="pres">
      <dgm:prSet presAssocID="{E6B08065-5ACA-7540-A444-9B5882076634}" presName="connectorText" presStyleLbl="sibTrans1D1" presStyleIdx="7" presStyleCnt="11"/>
      <dgm:spPr/>
    </dgm:pt>
    <dgm:pt modelId="{D9ECB1AC-6721-214E-9358-B36FDC9D9A3A}" type="pres">
      <dgm:prSet presAssocID="{1F9ED229-0A00-2142-AB68-990CC6DDCB20}" presName="node" presStyleLbl="node1" presStyleIdx="8" presStyleCnt="12">
        <dgm:presLayoutVars>
          <dgm:bulletEnabled val="1"/>
        </dgm:presLayoutVars>
      </dgm:prSet>
      <dgm:spPr/>
    </dgm:pt>
    <dgm:pt modelId="{D09FD779-4795-DE48-8BF2-7FA4544DD668}" type="pres">
      <dgm:prSet presAssocID="{E387B097-A505-DA4C-9F28-BE7DEB10BB24}" presName="sibTrans" presStyleLbl="sibTrans1D1" presStyleIdx="8" presStyleCnt="11"/>
      <dgm:spPr/>
    </dgm:pt>
    <dgm:pt modelId="{0B168FD0-5D55-394A-AE13-C6ABAB6D91FC}" type="pres">
      <dgm:prSet presAssocID="{E387B097-A505-DA4C-9F28-BE7DEB10BB24}" presName="connectorText" presStyleLbl="sibTrans1D1" presStyleIdx="8" presStyleCnt="11"/>
      <dgm:spPr/>
    </dgm:pt>
    <dgm:pt modelId="{669E4A2F-0365-494C-8E53-9FA00E896507}" type="pres">
      <dgm:prSet presAssocID="{0EF3FFFE-4CCB-E544-928F-4FB6A89A3213}" presName="node" presStyleLbl="node1" presStyleIdx="9" presStyleCnt="12">
        <dgm:presLayoutVars>
          <dgm:bulletEnabled val="1"/>
        </dgm:presLayoutVars>
      </dgm:prSet>
      <dgm:spPr>
        <a:xfrm>
          <a:off x="2548185" y="3254764"/>
          <a:ext cx="1960672" cy="1176403"/>
        </a:xfrm>
        <a:prstGeom prst="rect">
          <a:avLst/>
        </a:prstGeom>
      </dgm:spPr>
    </dgm:pt>
    <dgm:pt modelId="{B2D4691A-BE59-A546-9593-54000CF65583}" type="pres">
      <dgm:prSet presAssocID="{B46400CE-FDBE-4743-814A-D7B00856A166}" presName="sibTrans" presStyleLbl="sibTrans1D1" presStyleIdx="9" presStyleCnt="11"/>
      <dgm:spPr/>
    </dgm:pt>
    <dgm:pt modelId="{B61021F6-8813-F847-8107-4929757FE93A}" type="pres">
      <dgm:prSet presAssocID="{B46400CE-FDBE-4743-814A-D7B00856A166}" presName="connectorText" presStyleLbl="sibTrans1D1" presStyleIdx="9" presStyleCnt="11"/>
      <dgm:spPr/>
    </dgm:pt>
    <dgm:pt modelId="{8C351321-9A4E-1D4A-B566-179EC6FC2C6F}" type="pres">
      <dgm:prSet presAssocID="{A4B71E47-3CC9-9F4D-936A-DF70CAAD77F5}" presName="node" presStyleLbl="node1" presStyleIdx="10" presStyleCnt="12">
        <dgm:presLayoutVars>
          <dgm:bulletEnabled val="1"/>
        </dgm:presLayoutVars>
      </dgm:prSet>
      <dgm:spPr>
        <a:xfrm>
          <a:off x="4959813" y="3254764"/>
          <a:ext cx="1960672" cy="1176403"/>
        </a:xfrm>
        <a:prstGeom prst="rect">
          <a:avLst/>
        </a:prstGeom>
      </dgm:spPr>
    </dgm:pt>
    <dgm:pt modelId="{E02AA79C-CC38-B64D-B2C1-1119C8F86D5F}" type="pres">
      <dgm:prSet presAssocID="{0D9D3E98-083D-BB4B-9488-FED143CC2636}" presName="sibTrans" presStyleLbl="sibTrans1D1" presStyleIdx="10" presStyleCnt="11"/>
      <dgm:spPr/>
    </dgm:pt>
    <dgm:pt modelId="{C33E69D9-E7AD-2B4D-B953-2E2A3030CFD4}" type="pres">
      <dgm:prSet presAssocID="{0D9D3E98-083D-BB4B-9488-FED143CC2636}" presName="connectorText" presStyleLbl="sibTrans1D1" presStyleIdx="10" presStyleCnt="11"/>
      <dgm:spPr/>
    </dgm:pt>
    <dgm:pt modelId="{45C318B8-5638-054B-8743-47D6C8B893C5}" type="pres">
      <dgm:prSet presAssocID="{0E684910-B3AC-4945-8574-F0EDD00DFF21}" presName="node" presStyleLbl="node1" presStyleIdx="11" presStyleCnt="12">
        <dgm:presLayoutVars>
          <dgm:bulletEnabled val="1"/>
        </dgm:presLayoutVars>
      </dgm:prSet>
      <dgm:spPr/>
    </dgm:pt>
  </dgm:ptLst>
  <dgm:cxnLst>
    <dgm:cxn modelId="{CCEE3F10-0221-7F42-B980-B47FC3A19D8B}" type="presOf" srcId="{0D9D3E98-083D-BB4B-9488-FED143CC2636}" destId="{C33E69D9-E7AD-2B4D-B953-2E2A3030CFD4}" srcOrd="1" destOrd="0" presId="urn:microsoft.com/office/officeart/2005/8/layout/bProcess3"/>
    <dgm:cxn modelId="{83D69214-3900-324F-8493-C1E7956901FC}" srcId="{69956047-7C2E-504E-AB88-ED042AF74B40}" destId="{A4B71E47-3CC9-9F4D-936A-DF70CAAD77F5}" srcOrd="10" destOrd="0" parTransId="{199E31A9-383F-464D-A434-DEB254721EA6}" sibTransId="{0D9D3E98-083D-BB4B-9488-FED143CC2636}"/>
    <dgm:cxn modelId="{296F2017-E7DC-CE43-AE2E-76FA0AFDCCA2}" srcId="{69956047-7C2E-504E-AB88-ED042AF74B40}" destId="{953BBED0-D467-DF46-8466-8E287FC6F40E}" srcOrd="1" destOrd="0" parTransId="{D92613B8-580C-8A40-99C7-C35D443355A7}" sibTransId="{4E432481-D5E1-314D-A427-CC8484BE5728}"/>
    <dgm:cxn modelId="{36348C17-22DE-9049-A6FC-EB15EC995D1B}" type="presOf" srcId="{B0720723-D1A1-3B4A-9E27-3F7EE572D31F}" destId="{64D1F7A8-365E-FC41-AE69-C854A37119F4}" srcOrd="0" destOrd="0" presId="urn:microsoft.com/office/officeart/2005/8/layout/bProcess3"/>
    <dgm:cxn modelId="{8618B524-DD46-A04C-9FEB-48207E91A20F}" type="presOf" srcId="{B46400CE-FDBE-4743-814A-D7B00856A166}" destId="{B61021F6-8813-F847-8107-4929757FE93A}" srcOrd="1" destOrd="0" presId="urn:microsoft.com/office/officeart/2005/8/layout/bProcess3"/>
    <dgm:cxn modelId="{A80EEE2A-09CA-1045-B26D-1342E5D126CD}" type="presOf" srcId="{C1F2767E-0669-A449-9CCD-CE541782368D}" destId="{30D7B1EA-D647-0B44-82D3-D5619369FF84}" srcOrd="0" destOrd="0" presId="urn:microsoft.com/office/officeart/2005/8/layout/bProcess3"/>
    <dgm:cxn modelId="{D596CC34-646E-144B-86B1-2A3B99D635D2}" type="presOf" srcId="{852E850C-5090-6A46-B3A2-CBC92A07400B}" destId="{F014BFA7-39D3-CD4E-894D-1A56D67AF215}" srcOrd="0" destOrd="0" presId="urn:microsoft.com/office/officeart/2005/8/layout/bProcess3"/>
    <dgm:cxn modelId="{B547A736-EEFF-4941-98CD-2DA7876126A0}" type="presOf" srcId="{7AD7AEFA-C7A8-D142-8B20-DB4BD5764423}" destId="{A7862FB6-C109-B24A-B7B9-3012192D1C58}" srcOrd="1" destOrd="0" presId="urn:microsoft.com/office/officeart/2005/8/layout/bProcess3"/>
    <dgm:cxn modelId="{64B9223D-0245-D448-A9F7-40C81FBC2DDE}" srcId="{69956047-7C2E-504E-AB88-ED042AF74B40}" destId="{0E684910-B3AC-4945-8574-F0EDD00DFF21}" srcOrd="11" destOrd="0" parTransId="{2E1EE4E6-1DC2-3647-9F43-7E6CD659BDDC}" sibTransId="{66100868-E4BC-C54B-8C93-9BFA5904EE4D}"/>
    <dgm:cxn modelId="{35209549-15B1-F947-AA2C-F9F4BEA793C1}" type="presOf" srcId="{E387B097-A505-DA4C-9F28-BE7DEB10BB24}" destId="{0B168FD0-5D55-394A-AE13-C6ABAB6D91FC}" srcOrd="1" destOrd="0" presId="urn:microsoft.com/office/officeart/2005/8/layout/bProcess3"/>
    <dgm:cxn modelId="{60275551-B3E8-8943-86B7-FDE0B6839722}" type="presOf" srcId="{E387B097-A505-DA4C-9F28-BE7DEB10BB24}" destId="{D09FD779-4795-DE48-8BF2-7FA4544DD668}" srcOrd="0" destOrd="0" presId="urn:microsoft.com/office/officeart/2005/8/layout/bProcess3"/>
    <dgm:cxn modelId="{F0C49A5C-30C4-2A47-B664-9F9573C8811A}" type="presOf" srcId="{EC2E55BE-08C1-D246-9718-3CA7C9F5318D}" destId="{EB2E03F8-7964-6541-B91F-6B0CE9A82A24}" srcOrd="0" destOrd="0" presId="urn:microsoft.com/office/officeart/2005/8/layout/bProcess3"/>
    <dgm:cxn modelId="{C9F3F05C-4781-C04F-90F2-2FCC10CA9F7C}" srcId="{69956047-7C2E-504E-AB88-ED042AF74B40}" destId="{7C278DC9-3B31-A14E-AD58-EACB4F4B810C}" srcOrd="4" destOrd="0" parTransId="{250AB917-6A72-7341-8CE4-CA212EE1E87C}" sibTransId="{6AA80B17-B0FA-6D46-9560-ED3ED1DACEAF}"/>
    <dgm:cxn modelId="{7D04345E-F503-D14B-BF3B-AD26FF562393}" type="presOf" srcId="{52ACF16D-5013-7D42-8756-B47B39E88C30}" destId="{83A8BBA4-2369-DA4A-9458-784EE89977A6}" srcOrd="0" destOrd="0" presId="urn:microsoft.com/office/officeart/2005/8/layout/bProcess3"/>
    <dgm:cxn modelId="{63233360-3450-414B-AFB2-26ECF0C7BAF1}" type="presOf" srcId="{4E432481-D5E1-314D-A427-CC8484BE5728}" destId="{43CB8A98-513D-5141-A8AC-4B650D4A6833}" srcOrd="1" destOrd="0" presId="urn:microsoft.com/office/officeart/2005/8/layout/bProcess3"/>
    <dgm:cxn modelId="{87965563-AB12-7A40-9EF8-0AE495F31805}" type="presOf" srcId="{6AA80B17-B0FA-6D46-9560-ED3ED1DACEAF}" destId="{929C7EC2-D0BB-6A48-BB0C-B3AB3B757842}" srcOrd="1" destOrd="0" presId="urn:microsoft.com/office/officeart/2005/8/layout/bProcess3"/>
    <dgm:cxn modelId="{F04F9273-99DD-254B-A7E0-2567F2157278}" type="presOf" srcId="{B46400CE-FDBE-4743-814A-D7B00856A166}" destId="{B2D4691A-BE59-A546-9593-54000CF65583}" srcOrd="0" destOrd="0" presId="urn:microsoft.com/office/officeart/2005/8/layout/bProcess3"/>
    <dgm:cxn modelId="{D8BD6E8C-7F38-A847-A341-EAC99DC47BC7}" type="presOf" srcId="{7AD7AEFA-C7A8-D142-8B20-DB4BD5764423}" destId="{808E02B5-0D84-9D4C-A7A3-84E4625D4D72}" srcOrd="0" destOrd="0" presId="urn:microsoft.com/office/officeart/2005/8/layout/bProcess3"/>
    <dgm:cxn modelId="{BC9F0B8E-B7F7-2A42-869B-5C2C6F77E759}" srcId="{69956047-7C2E-504E-AB88-ED042AF74B40}" destId="{942141E0-C39F-3145-833B-36E133D9C90D}" srcOrd="5" destOrd="0" parTransId="{4E31031F-E713-2844-859A-3006163D2B4E}" sibTransId="{7AD7AEFA-C7A8-D142-8B20-DB4BD5764423}"/>
    <dgm:cxn modelId="{1FA0AE92-CBFF-984D-8793-28FD1C3BCCAC}" type="presOf" srcId="{A4B71E47-3CC9-9F4D-936A-DF70CAAD77F5}" destId="{8C351321-9A4E-1D4A-B566-179EC6FC2C6F}" srcOrd="0" destOrd="0" presId="urn:microsoft.com/office/officeart/2005/8/layout/bProcess3"/>
    <dgm:cxn modelId="{14D25495-676E-B041-89FB-9455B8089051}" srcId="{69956047-7C2E-504E-AB88-ED042AF74B40}" destId="{0EF3FFFE-4CCB-E544-928F-4FB6A89A3213}" srcOrd="9" destOrd="0" parTransId="{BCD5BEBF-749C-8448-AE46-BDFC6422899F}" sibTransId="{B46400CE-FDBE-4743-814A-D7B00856A166}"/>
    <dgm:cxn modelId="{9B553B98-9B7C-234F-BD8E-6760D2ECADC5}" type="presOf" srcId="{7C278DC9-3B31-A14E-AD58-EACB4F4B810C}" destId="{6B281242-75AF-3445-A7F7-F00E9EDC4BD3}" srcOrd="0" destOrd="0" presId="urn:microsoft.com/office/officeart/2005/8/layout/bProcess3"/>
    <dgm:cxn modelId="{DA673CA4-034E-9F4D-9502-00B6F12272BA}" type="presOf" srcId="{56CD2347-8EF4-D044-A3E4-71B7A463DBF5}" destId="{FE0A936C-9269-F748-AB66-FFA96E999C95}" srcOrd="0" destOrd="0" presId="urn:microsoft.com/office/officeart/2005/8/layout/bProcess3"/>
    <dgm:cxn modelId="{8029BCA6-2BA2-BA43-A36C-B841FDC6D65E}" type="presOf" srcId="{0EF3FFFE-4CCB-E544-928F-4FB6A89A3213}" destId="{669E4A2F-0365-494C-8E53-9FA00E896507}" srcOrd="0" destOrd="0" presId="urn:microsoft.com/office/officeart/2005/8/layout/bProcess3"/>
    <dgm:cxn modelId="{5EF7B9AC-B05C-E84D-ADB0-92BF760AFBB9}" type="presOf" srcId="{0E684910-B3AC-4945-8574-F0EDD00DFF21}" destId="{45C318B8-5638-054B-8743-47D6C8B893C5}" srcOrd="0" destOrd="0" presId="urn:microsoft.com/office/officeart/2005/8/layout/bProcess3"/>
    <dgm:cxn modelId="{029BA8B1-983A-ED4B-813C-0FFB5D7E4239}" type="presOf" srcId="{852E850C-5090-6A46-B3A2-CBC92A07400B}" destId="{558CCED0-6A29-6340-B7A4-7FDA3C27AD6E}" srcOrd="1" destOrd="0" presId="urn:microsoft.com/office/officeart/2005/8/layout/bProcess3"/>
    <dgm:cxn modelId="{430AA9BE-191E-3E4F-BA8F-4F420D803F7E}" type="presOf" srcId="{6AA80B17-B0FA-6D46-9560-ED3ED1DACEAF}" destId="{2186E491-FCC3-5040-B92D-DE4EA483830B}" srcOrd="0" destOrd="0" presId="urn:microsoft.com/office/officeart/2005/8/layout/bProcess3"/>
    <dgm:cxn modelId="{4A6618C2-85D0-A24C-AE50-BF4F0B8E7288}" type="presOf" srcId="{5E22574D-0315-C54B-B841-A654C81AC19F}" destId="{9B58B211-809F-1249-B530-8AAD7CD05E76}" srcOrd="1" destOrd="0" presId="urn:microsoft.com/office/officeart/2005/8/layout/bProcess3"/>
    <dgm:cxn modelId="{751C3EC6-7309-1A4A-A392-B53A627BB60C}" type="presOf" srcId="{A4C9823A-0C52-E749-8C3C-472EE1AEBA5B}" destId="{1784C5AD-00D6-1A4A-BD5B-11DD4D1CDF42}" srcOrd="0" destOrd="0" presId="urn:microsoft.com/office/officeart/2005/8/layout/bProcess3"/>
    <dgm:cxn modelId="{60FA30C7-2FF6-4F41-B324-261BAD325BC4}" srcId="{69956047-7C2E-504E-AB88-ED042AF74B40}" destId="{1F9ED229-0A00-2142-AB68-990CC6DDCB20}" srcOrd="8" destOrd="0" parTransId="{286792EB-154B-0241-A945-653DCEAD615A}" sibTransId="{E387B097-A505-DA4C-9F28-BE7DEB10BB24}"/>
    <dgm:cxn modelId="{1EA9A5C7-EE63-634F-BCA6-387BA010D9A2}" type="presOf" srcId="{C1F2767E-0669-A449-9CCD-CE541782368D}" destId="{55EC9902-512E-344E-9D50-B58A0BB82CB8}" srcOrd="1" destOrd="0" presId="urn:microsoft.com/office/officeart/2005/8/layout/bProcess3"/>
    <dgm:cxn modelId="{E6BE2DCE-6938-CA41-9FA0-1BC3F5DC5D53}" type="presOf" srcId="{EC2E55BE-08C1-D246-9718-3CA7C9F5318D}" destId="{77A138DB-915F-7145-BBEA-B8A391E98630}" srcOrd="1" destOrd="0" presId="urn:microsoft.com/office/officeart/2005/8/layout/bProcess3"/>
    <dgm:cxn modelId="{7C4EDCD1-5BC3-F34E-A13C-611A3F6EA0FD}" type="presOf" srcId="{0D9D3E98-083D-BB4B-9488-FED143CC2636}" destId="{E02AA79C-CC38-B64D-B2C1-1119C8F86D5F}" srcOrd="0" destOrd="0" presId="urn:microsoft.com/office/officeart/2005/8/layout/bProcess3"/>
    <dgm:cxn modelId="{60897AD3-E17D-1546-B6B2-068D71E1D3F8}" type="presOf" srcId="{69956047-7C2E-504E-AB88-ED042AF74B40}" destId="{CD5D1A18-A9F2-2B46-B27E-ED6FD3A030C1}" srcOrd="0" destOrd="0" presId="urn:microsoft.com/office/officeart/2005/8/layout/bProcess3"/>
    <dgm:cxn modelId="{A0C87FD4-1CA3-F44F-B88C-986630DDBA51}" type="presOf" srcId="{5B46838C-9A00-1442-87B8-B1638C078402}" destId="{5590A254-0829-2041-921E-2EE3CFE0EA5C}" srcOrd="0" destOrd="0" presId="urn:microsoft.com/office/officeart/2005/8/layout/bProcess3"/>
    <dgm:cxn modelId="{5F53CED4-382D-4342-8F82-45CD3C90BF8B}" type="presOf" srcId="{1F9ED229-0A00-2142-AB68-990CC6DDCB20}" destId="{D9ECB1AC-6721-214E-9358-B36FDC9D9A3A}" srcOrd="0" destOrd="0" presId="urn:microsoft.com/office/officeart/2005/8/layout/bProcess3"/>
    <dgm:cxn modelId="{A20514D6-2DC2-094E-8828-6A54F72E4EF2}" srcId="{69956047-7C2E-504E-AB88-ED042AF74B40}" destId="{56CD2347-8EF4-D044-A3E4-71B7A463DBF5}" srcOrd="0" destOrd="0" parTransId="{12FB9133-3D66-894D-B84C-D3DF63069B36}" sibTransId="{5E22574D-0315-C54B-B841-A654C81AC19F}"/>
    <dgm:cxn modelId="{5AE314D6-78B6-8B4C-98C2-89E8E75AEC41}" srcId="{69956047-7C2E-504E-AB88-ED042AF74B40}" destId="{A4C9823A-0C52-E749-8C3C-472EE1AEBA5B}" srcOrd="3" destOrd="0" parTransId="{E76A3753-C3B6-FE4C-986D-1C748AA522D8}" sibTransId="{852E850C-5090-6A46-B3A2-CBC92A07400B}"/>
    <dgm:cxn modelId="{DBC11BD7-2AE2-2D46-B8DE-95840B55F947}" type="presOf" srcId="{E6B08065-5ACA-7540-A444-9B5882076634}" destId="{C5D61ACA-5275-974B-8481-84FC4393C579}" srcOrd="1" destOrd="0" presId="urn:microsoft.com/office/officeart/2005/8/layout/bProcess3"/>
    <dgm:cxn modelId="{4DCCD4DD-27B8-FF41-87F6-738CE5C9D2A2}" type="presOf" srcId="{953BBED0-D467-DF46-8466-8E287FC6F40E}" destId="{F3E038F1-13FE-2547-9FF7-523947F7EE61}" srcOrd="0" destOrd="0" presId="urn:microsoft.com/office/officeart/2005/8/layout/bProcess3"/>
    <dgm:cxn modelId="{D0A440E2-3006-6C49-8B25-6CC82CAF5D0B}" srcId="{69956047-7C2E-504E-AB88-ED042AF74B40}" destId="{5B46838C-9A00-1442-87B8-B1638C078402}" srcOrd="6" destOrd="0" parTransId="{1B34A38D-5681-724B-903C-9E2DBB8BE49C}" sibTransId="{EC2E55BE-08C1-D246-9718-3CA7C9F5318D}"/>
    <dgm:cxn modelId="{D71C72E5-BF73-A345-BABF-55CC1A5CF925}" srcId="{69956047-7C2E-504E-AB88-ED042AF74B40}" destId="{52ACF16D-5013-7D42-8756-B47B39E88C30}" srcOrd="7" destOrd="0" parTransId="{878CA343-75C6-EA46-99C0-3EEF3C76E87F}" sibTransId="{E6B08065-5ACA-7540-A444-9B5882076634}"/>
    <dgm:cxn modelId="{F88D6DE9-C41E-A448-BA9E-0B0D58784E8C}" type="presOf" srcId="{942141E0-C39F-3145-833B-36E133D9C90D}" destId="{76459C35-9292-8342-9AF5-AE8C5CFA11C9}" srcOrd="0" destOrd="0" presId="urn:microsoft.com/office/officeart/2005/8/layout/bProcess3"/>
    <dgm:cxn modelId="{7965B7EB-4454-6D45-95C2-00F67072264F}" type="presOf" srcId="{4E432481-D5E1-314D-A427-CC8484BE5728}" destId="{7AB453D4-DAC7-8F48-803D-5CD4E7AA35DF}" srcOrd="0" destOrd="0" presId="urn:microsoft.com/office/officeart/2005/8/layout/bProcess3"/>
    <dgm:cxn modelId="{C49760EF-988C-B44C-95CD-717E42BAFB1E}" srcId="{69956047-7C2E-504E-AB88-ED042AF74B40}" destId="{B0720723-D1A1-3B4A-9E27-3F7EE572D31F}" srcOrd="2" destOrd="0" parTransId="{22E31A4E-FA32-3E4A-9F01-8D52802AC913}" sibTransId="{C1F2767E-0669-A449-9CCD-CE541782368D}"/>
    <dgm:cxn modelId="{48E6EBF1-610F-B845-AC24-09D894C3628B}" type="presOf" srcId="{5E22574D-0315-C54B-B841-A654C81AC19F}" destId="{DB84D1C4-353F-EE4B-B50E-D34C266776A0}" srcOrd="0" destOrd="0" presId="urn:microsoft.com/office/officeart/2005/8/layout/bProcess3"/>
    <dgm:cxn modelId="{837A8DFA-A02A-9841-83CB-49BD27A136ED}" type="presOf" srcId="{E6B08065-5ACA-7540-A444-9B5882076634}" destId="{ADA54622-CE3E-6146-A783-25368DAB07E9}" srcOrd="0" destOrd="0" presId="urn:microsoft.com/office/officeart/2005/8/layout/bProcess3"/>
    <dgm:cxn modelId="{70983D64-C111-4542-B7EA-B4A558AA5401}" type="presParOf" srcId="{CD5D1A18-A9F2-2B46-B27E-ED6FD3A030C1}" destId="{FE0A936C-9269-F748-AB66-FFA96E999C95}" srcOrd="0" destOrd="0" presId="urn:microsoft.com/office/officeart/2005/8/layout/bProcess3"/>
    <dgm:cxn modelId="{B42E7AAE-38EE-3A4A-99F0-B6E621ED4638}" type="presParOf" srcId="{CD5D1A18-A9F2-2B46-B27E-ED6FD3A030C1}" destId="{DB84D1C4-353F-EE4B-B50E-D34C266776A0}" srcOrd="1" destOrd="0" presId="urn:microsoft.com/office/officeart/2005/8/layout/bProcess3"/>
    <dgm:cxn modelId="{58BD18DF-D57C-2C46-8FDC-29A937E27D68}" type="presParOf" srcId="{DB84D1C4-353F-EE4B-B50E-D34C266776A0}" destId="{9B58B211-809F-1249-B530-8AAD7CD05E76}" srcOrd="0" destOrd="0" presId="urn:microsoft.com/office/officeart/2005/8/layout/bProcess3"/>
    <dgm:cxn modelId="{016077E8-ACFE-7E4F-BFE9-BFCDD364FC28}" type="presParOf" srcId="{CD5D1A18-A9F2-2B46-B27E-ED6FD3A030C1}" destId="{F3E038F1-13FE-2547-9FF7-523947F7EE61}" srcOrd="2" destOrd="0" presId="urn:microsoft.com/office/officeart/2005/8/layout/bProcess3"/>
    <dgm:cxn modelId="{C4A36894-216A-A04F-81B6-610360045934}" type="presParOf" srcId="{CD5D1A18-A9F2-2B46-B27E-ED6FD3A030C1}" destId="{7AB453D4-DAC7-8F48-803D-5CD4E7AA35DF}" srcOrd="3" destOrd="0" presId="urn:microsoft.com/office/officeart/2005/8/layout/bProcess3"/>
    <dgm:cxn modelId="{CE53F32E-81BB-C045-B5F8-C100CB3E807F}" type="presParOf" srcId="{7AB453D4-DAC7-8F48-803D-5CD4E7AA35DF}" destId="{43CB8A98-513D-5141-A8AC-4B650D4A6833}" srcOrd="0" destOrd="0" presId="urn:microsoft.com/office/officeart/2005/8/layout/bProcess3"/>
    <dgm:cxn modelId="{398C4214-5AF7-5A4B-8F4D-D257315CA33E}" type="presParOf" srcId="{CD5D1A18-A9F2-2B46-B27E-ED6FD3A030C1}" destId="{64D1F7A8-365E-FC41-AE69-C854A37119F4}" srcOrd="4" destOrd="0" presId="urn:microsoft.com/office/officeart/2005/8/layout/bProcess3"/>
    <dgm:cxn modelId="{06B1DB38-4DCA-894A-96ED-43C874E24DAB}" type="presParOf" srcId="{CD5D1A18-A9F2-2B46-B27E-ED6FD3A030C1}" destId="{30D7B1EA-D647-0B44-82D3-D5619369FF84}" srcOrd="5" destOrd="0" presId="urn:microsoft.com/office/officeart/2005/8/layout/bProcess3"/>
    <dgm:cxn modelId="{13C90BE1-1AF3-E04D-A536-5ABD51F542BC}" type="presParOf" srcId="{30D7B1EA-D647-0B44-82D3-D5619369FF84}" destId="{55EC9902-512E-344E-9D50-B58A0BB82CB8}" srcOrd="0" destOrd="0" presId="urn:microsoft.com/office/officeart/2005/8/layout/bProcess3"/>
    <dgm:cxn modelId="{C6903A3B-A3CE-A349-98F8-4CD097FE3A06}" type="presParOf" srcId="{CD5D1A18-A9F2-2B46-B27E-ED6FD3A030C1}" destId="{1784C5AD-00D6-1A4A-BD5B-11DD4D1CDF42}" srcOrd="6" destOrd="0" presId="urn:microsoft.com/office/officeart/2005/8/layout/bProcess3"/>
    <dgm:cxn modelId="{19BB86D1-6497-2746-B15B-64E0C89CD94C}" type="presParOf" srcId="{CD5D1A18-A9F2-2B46-B27E-ED6FD3A030C1}" destId="{F014BFA7-39D3-CD4E-894D-1A56D67AF215}" srcOrd="7" destOrd="0" presId="urn:microsoft.com/office/officeart/2005/8/layout/bProcess3"/>
    <dgm:cxn modelId="{1FC885AC-84CB-A24B-A945-9BB84446FD60}" type="presParOf" srcId="{F014BFA7-39D3-CD4E-894D-1A56D67AF215}" destId="{558CCED0-6A29-6340-B7A4-7FDA3C27AD6E}" srcOrd="0" destOrd="0" presId="urn:microsoft.com/office/officeart/2005/8/layout/bProcess3"/>
    <dgm:cxn modelId="{98C0C316-F8E0-1744-B875-89B5B73DA022}" type="presParOf" srcId="{CD5D1A18-A9F2-2B46-B27E-ED6FD3A030C1}" destId="{6B281242-75AF-3445-A7F7-F00E9EDC4BD3}" srcOrd="8" destOrd="0" presId="urn:microsoft.com/office/officeart/2005/8/layout/bProcess3"/>
    <dgm:cxn modelId="{1344EF07-461B-9F46-B159-BD79CFA865AE}" type="presParOf" srcId="{CD5D1A18-A9F2-2B46-B27E-ED6FD3A030C1}" destId="{2186E491-FCC3-5040-B92D-DE4EA483830B}" srcOrd="9" destOrd="0" presId="urn:microsoft.com/office/officeart/2005/8/layout/bProcess3"/>
    <dgm:cxn modelId="{7EFC3479-DA28-E342-9430-8251325C9BAF}" type="presParOf" srcId="{2186E491-FCC3-5040-B92D-DE4EA483830B}" destId="{929C7EC2-D0BB-6A48-BB0C-B3AB3B757842}" srcOrd="0" destOrd="0" presId="urn:microsoft.com/office/officeart/2005/8/layout/bProcess3"/>
    <dgm:cxn modelId="{AB5AFC62-DE8E-584C-86B5-469B20A941F2}" type="presParOf" srcId="{CD5D1A18-A9F2-2B46-B27E-ED6FD3A030C1}" destId="{76459C35-9292-8342-9AF5-AE8C5CFA11C9}" srcOrd="10" destOrd="0" presId="urn:microsoft.com/office/officeart/2005/8/layout/bProcess3"/>
    <dgm:cxn modelId="{27FFAE67-B873-0748-BBEF-E3096B3B7A0C}" type="presParOf" srcId="{CD5D1A18-A9F2-2B46-B27E-ED6FD3A030C1}" destId="{808E02B5-0D84-9D4C-A7A3-84E4625D4D72}" srcOrd="11" destOrd="0" presId="urn:microsoft.com/office/officeart/2005/8/layout/bProcess3"/>
    <dgm:cxn modelId="{F190D0EE-4656-CB40-BA8D-C874D44DF42B}" type="presParOf" srcId="{808E02B5-0D84-9D4C-A7A3-84E4625D4D72}" destId="{A7862FB6-C109-B24A-B7B9-3012192D1C58}" srcOrd="0" destOrd="0" presId="urn:microsoft.com/office/officeart/2005/8/layout/bProcess3"/>
    <dgm:cxn modelId="{EA35CD9F-8655-B84E-A2ED-7E960E895E39}" type="presParOf" srcId="{CD5D1A18-A9F2-2B46-B27E-ED6FD3A030C1}" destId="{5590A254-0829-2041-921E-2EE3CFE0EA5C}" srcOrd="12" destOrd="0" presId="urn:microsoft.com/office/officeart/2005/8/layout/bProcess3"/>
    <dgm:cxn modelId="{1D7A17AE-CEF0-C646-BD2F-CF84B9BFEC9D}" type="presParOf" srcId="{CD5D1A18-A9F2-2B46-B27E-ED6FD3A030C1}" destId="{EB2E03F8-7964-6541-B91F-6B0CE9A82A24}" srcOrd="13" destOrd="0" presId="urn:microsoft.com/office/officeart/2005/8/layout/bProcess3"/>
    <dgm:cxn modelId="{53CE7EFF-E679-5F48-8BDB-D6C73C9A4EEC}" type="presParOf" srcId="{EB2E03F8-7964-6541-B91F-6B0CE9A82A24}" destId="{77A138DB-915F-7145-BBEA-B8A391E98630}" srcOrd="0" destOrd="0" presId="urn:microsoft.com/office/officeart/2005/8/layout/bProcess3"/>
    <dgm:cxn modelId="{00CF4349-9EB4-A749-8827-A07EEA8014D3}" type="presParOf" srcId="{CD5D1A18-A9F2-2B46-B27E-ED6FD3A030C1}" destId="{83A8BBA4-2369-DA4A-9458-784EE89977A6}" srcOrd="14" destOrd="0" presId="urn:microsoft.com/office/officeart/2005/8/layout/bProcess3"/>
    <dgm:cxn modelId="{E20D7C96-CCC4-0241-8734-926488245627}" type="presParOf" srcId="{CD5D1A18-A9F2-2B46-B27E-ED6FD3A030C1}" destId="{ADA54622-CE3E-6146-A783-25368DAB07E9}" srcOrd="15" destOrd="0" presId="urn:microsoft.com/office/officeart/2005/8/layout/bProcess3"/>
    <dgm:cxn modelId="{6FFCE00D-AE86-C94D-AA3E-CFBED6C6CAC6}" type="presParOf" srcId="{ADA54622-CE3E-6146-A783-25368DAB07E9}" destId="{C5D61ACA-5275-974B-8481-84FC4393C579}" srcOrd="0" destOrd="0" presId="urn:microsoft.com/office/officeart/2005/8/layout/bProcess3"/>
    <dgm:cxn modelId="{F8D3FBB3-3E76-FD43-B089-F26420756E7A}" type="presParOf" srcId="{CD5D1A18-A9F2-2B46-B27E-ED6FD3A030C1}" destId="{D9ECB1AC-6721-214E-9358-B36FDC9D9A3A}" srcOrd="16" destOrd="0" presId="urn:microsoft.com/office/officeart/2005/8/layout/bProcess3"/>
    <dgm:cxn modelId="{D484CF30-6277-6F4A-AFC9-8531C9AAC139}" type="presParOf" srcId="{CD5D1A18-A9F2-2B46-B27E-ED6FD3A030C1}" destId="{D09FD779-4795-DE48-8BF2-7FA4544DD668}" srcOrd="17" destOrd="0" presId="urn:microsoft.com/office/officeart/2005/8/layout/bProcess3"/>
    <dgm:cxn modelId="{29F7DE3E-DEF8-7240-B7F4-D1CDDC81E2E0}" type="presParOf" srcId="{D09FD779-4795-DE48-8BF2-7FA4544DD668}" destId="{0B168FD0-5D55-394A-AE13-C6ABAB6D91FC}" srcOrd="0" destOrd="0" presId="urn:microsoft.com/office/officeart/2005/8/layout/bProcess3"/>
    <dgm:cxn modelId="{5BE590D6-5A22-2142-9A00-726231AFB8D6}" type="presParOf" srcId="{CD5D1A18-A9F2-2B46-B27E-ED6FD3A030C1}" destId="{669E4A2F-0365-494C-8E53-9FA00E896507}" srcOrd="18" destOrd="0" presId="urn:microsoft.com/office/officeart/2005/8/layout/bProcess3"/>
    <dgm:cxn modelId="{97343006-A48F-1A48-A258-8CACD8C3236A}" type="presParOf" srcId="{CD5D1A18-A9F2-2B46-B27E-ED6FD3A030C1}" destId="{B2D4691A-BE59-A546-9593-54000CF65583}" srcOrd="19" destOrd="0" presId="urn:microsoft.com/office/officeart/2005/8/layout/bProcess3"/>
    <dgm:cxn modelId="{1090D31A-A047-CD41-AA21-9F17666B0774}" type="presParOf" srcId="{B2D4691A-BE59-A546-9593-54000CF65583}" destId="{B61021F6-8813-F847-8107-4929757FE93A}" srcOrd="0" destOrd="0" presId="urn:microsoft.com/office/officeart/2005/8/layout/bProcess3"/>
    <dgm:cxn modelId="{F828345E-5FB7-5741-AF19-A3867DCD48C1}" type="presParOf" srcId="{CD5D1A18-A9F2-2B46-B27E-ED6FD3A030C1}" destId="{8C351321-9A4E-1D4A-B566-179EC6FC2C6F}" srcOrd="20" destOrd="0" presId="urn:microsoft.com/office/officeart/2005/8/layout/bProcess3"/>
    <dgm:cxn modelId="{E75F1B6C-4115-BC47-BC43-F6C78F66F527}" type="presParOf" srcId="{CD5D1A18-A9F2-2B46-B27E-ED6FD3A030C1}" destId="{E02AA79C-CC38-B64D-B2C1-1119C8F86D5F}" srcOrd="21" destOrd="0" presId="urn:microsoft.com/office/officeart/2005/8/layout/bProcess3"/>
    <dgm:cxn modelId="{3B1D8F0F-E7E7-A34A-9635-0B996B14546F}" type="presParOf" srcId="{E02AA79C-CC38-B64D-B2C1-1119C8F86D5F}" destId="{C33E69D9-E7AD-2B4D-B953-2E2A3030CFD4}" srcOrd="0" destOrd="0" presId="urn:microsoft.com/office/officeart/2005/8/layout/bProcess3"/>
    <dgm:cxn modelId="{9367F6DF-9E29-2B44-AFD4-8B692C1270E7}" type="presParOf" srcId="{CD5D1A18-A9F2-2B46-B27E-ED6FD3A030C1}" destId="{45C318B8-5638-054B-8743-47D6C8B893C5}"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CA7A1B6F-D7B4-B64B-BC2B-B2078973F913}" type="doc">
      <dgm:prSet loTypeId="urn:microsoft.com/office/officeart/2005/8/layout/matrix2" loCatId="" qsTypeId="urn:microsoft.com/office/officeart/2005/8/quickstyle/simple1" qsCatId="simple" csTypeId="urn:microsoft.com/office/officeart/2005/8/colors/colorful5" csCatId="colorful" phldr="1"/>
      <dgm:spPr/>
      <dgm:t>
        <a:bodyPr/>
        <a:lstStyle/>
        <a:p>
          <a:endParaRPr lang="en-US"/>
        </a:p>
      </dgm:t>
    </dgm:pt>
    <dgm:pt modelId="{8BF51E89-1DD1-4D41-9D50-6E9D7E659A59}">
      <dgm:prSet phldrT="[Text]"/>
      <dgm:spPr/>
      <dgm:t>
        <a:bodyPr/>
        <a:lstStyle/>
        <a:p>
          <a:r>
            <a:rPr lang="en-US" dirty="0"/>
            <a:t>New Source</a:t>
          </a:r>
        </a:p>
      </dgm:t>
    </dgm:pt>
    <dgm:pt modelId="{88E2297B-AC24-314C-A0A1-D7E7E0B963D3}" type="parTrans" cxnId="{9D08CC9E-10DA-F445-9367-F8A26993E786}">
      <dgm:prSet/>
      <dgm:spPr/>
      <dgm:t>
        <a:bodyPr/>
        <a:lstStyle/>
        <a:p>
          <a:endParaRPr lang="en-US"/>
        </a:p>
      </dgm:t>
    </dgm:pt>
    <dgm:pt modelId="{079F3FED-45F1-CB47-A9C4-806756B2B117}" type="sibTrans" cxnId="{9D08CC9E-10DA-F445-9367-F8A26993E786}">
      <dgm:prSet/>
      <dgm:spPr/>
      <dgm:t>
        <a:bodyPr/>
        <a:lstStyle/>
        <a:p>
          <a:endParaRPr lang="en-US"/>
        </a:p>
      </dgm:t>
    </dgm:pt>
    <dgm:pt modelId="{FB699E0F-DE2B-F640-9513-DE9889D48C20}">
      <dgm:prSet phldrT="[Text]"/>
      <dgm:spPr/>
      <dgm:t>
        <a:bodyPr/>
        <a:lstStyle/>
        <a:p>
          <a:r>
            <a:rPr lang="en-US" dirty="0"/>
            <a:t>New Source and Instrument</a:t>
          </a:r>
        </a:p>
      </dgm:t>
    </dgm:pt>
    <dgm:pt modelId="{8B095D55-BEA1-7448-B3B7-4983A18FCE3B}" type="parTrans" cxnId="{17EE5756-FFC3-9A49-AA16-433628B8A61F}">
      <dgm:prSet/>
      <dgm:spPr/>
      <dgm:t>
        <a:bodyPr/>
        <a:lstStyle/>
        <a:p>
          <a:endParaRPr lang="en-US"/>
        </a:p>
      </dgm:t>
    </dgm:pt>
    <dgm:pt modelId="{6FE84925-A857-0C4B-A842-A8FCE376EB42}" type="sibTrans" cxnId="{17EE5756-FFC3-9A49-AA16-433628B8A61F}">
      <dgm:prSet/>
      <dgm:spPr/>
      <dgm:t>
        <a:bodyPr/>
        <a:lstStyle/>
        <a:p>
          <a:endParaRPr lang="en-US"/>
        </a:p>
      </dgm:t>
    </dgm:pt>
    <dgm:pt modelId="{584B1039-3E9A-6044-B3A2-4578C6115800}">
      <dgm:prSet phldrT="[Text]"/>
      <dgm:spPr/>
      <dgm:t>
        <a:bodyPr/>
        <a:lstStyle/>
        <a:p>
          <a:r>
            <a:rPr lang="en-US" dirty="0"/>
            <a:t>Existing Instrument and Source</a:t>
          </a:r>
        </a:p>
      </dgm:t>
    </dgm:pt>
    <dgm:pt modelId="{D38DB6D6-2365-CF41-9E9F-0432E8DC31E7}" type="parTrans" cxnId="{1503B435-2766-5C44-A636-D9696DF805E1}">
      <dgm:prSet/>
      <dgm:spPr/>
      <dgm:t>
        <a:bodyPr/>
        <a:lstStyle/>
        <a:p>
          <a:endParaRPr lang="en-US"/>
        </a:p>
      </dgm:t>
    </dgm:pt>
    <dgm:pt modelId="{25A94152-6B0E-F448-8FEE-8E019A22AA95}" type="sibTrans" cxnId="{1503B435-2766-5C44-A636-D9696DF805E1}">
      <dgm:prSet/>
      <dgm:spPr/>
      <dgm:t>
        <a:bodyPr/>
        <a:lstStyle/>
        <a:p>
          <a:endParaRPr lang="en-US"/>
        </a:p>
      </dgm:t>
    </dgm:pt>
    <dgm:pt modelId="{E147E419-6C71-5B42-B746-68876539AC7B}">
      <dgm:prSet phldrT="[Text]"/>
      <dgm:spPr/>
      <dgm:t>
        <a:bodyPr/>
        <a:lstStyle/>
        <a:p>
          <a:r>
            <a:rPr lang="en-US" dirty="0"/>
            <a:t>New Instrument</a:t>
          </a:r>
        </a:p>
      </dgm:t>
    </dgm:pt>
    <dgm:pt modelId="{A5CF48EB-EE7B-964E-939C-3F0CD9F9B867}" type="parTrans" cxnId="{ABEC9A26-308F-E243-A5BE-7E21DDD1E294}">
      <dgm:prSet/>
      <dgm:spPr/>
      <dgm:t>
        <a:bodyPr/>
        <a:lstStyle/>
        <a:p>
          <a:endParaRPr lang="en-US"/>
        </a:p>
      </dgm:t>
    </dgm:pt>
    <dgm:pt modelId="{068255CC-67A0-5340-BCFE-592A0F9D514E}" type="sibTrans" cxnId="{ABEC9A26-308F-E243-A5BE-7E21DDD1E294}">
      <dgm:prSet/>
      <dgm:spPr/>
      <dgm:t>
        <a:bodyPr/>
        <a:lstStyle/>
        <a:p>
          <a:endParaRPr lang="en-US"/>
        </a:p>
      </dgm:t>
    </dgm:pt>
    <dgm:pt modelId="{D8EFD213-C5C0-4A43-AA0A-4E6F48EA8C8C}" type="pres">
      <dgm:prSet presAssocID="{CA7A1B6F-D7B4-B64B-BC2B-B2078973F913}" presName="matrix" presStyleCnt="0">
        <dgm:presLayoutVars>
          <dgm:chMax val="1"/>
          <dgm:dir/>
          <dgm:resizeHandles val="exact"/>
        </dgm:presLayoutVars>
      </dgm:prSet>
      <dgm:spPr/>
    </dgm:pt>
    <dgm:pt modelId="{AFF813D0-EDC1-E948-8401-F1980ACB3B69}" type="pres">
      <dgm:prSet presAssocID="{CA7A1B6F-D7B4-B64B-BC2B-B2078973F913}" presName="axisShape" presStyleLbl="bgShp" presStyleIdx="0" presStyleCnt="1"/>
      <dgm:spPr/>
    </dgm:pt>
    <dgm:pt modelId="{316EF8B0-E085-E04C-B309-8F5E67925E88}" type="pres">
      <dgm:prSet presAssocID="{CA7A1B6F-D7B4-B64B-BC2B-B2078973F913}" presName="rect1" presStyleLbl="node1" presStyleIdx="0" presStyleCnt="4">
        <dgm:presLayoutVars>
          <dgm:chMax val="0"/>
          <dgm:chPref val="0"/>
          <dgm:bulletEnabled val="1"/>
        </dgm:presLayoutVars>
      </dgm:prSet>
      <dgm:spPr/>
    </dgm:pt>
    <dgm:pt modelId="{9C145416-7496-E84A-94DD-F05B6E810728}" type="pres">
      <dgm:prSet presAssocID="{CA7A1B6F-D7B4-B64B-BC2B-B2078973F913}" presName="rect2" presStyleLbl="node1" presStyleIdx="1" presStyleCnt="4">
        <dgm:presLayoutVars>
          <dgm:chMax val="0"/>
          <dgm:chPref val="0"/>
          <dgm:bulletEnabled val="1"/>
        </dgm:presLayoutVars>
      </dgm:prSet>
      <dgm:spPr/>
    </dgm:pt>
    <dgm:pt modelId="{3B0350E0-3F3E-CB42-A87C-45C087F1F21D}" type="pres">
      <dgm:prSet presAssocID="{CA7A1B6F-D7B4-B64B-BC2B-B2078973F913}" presName="rect3" presStyleLbl="node1" presStyleIdx="2" presStyleCnt="4">
        <dgm:presLayoutVars>
          <dgm:chMax val="0"/>
          <dgm:chPref val="0"/>
          <dgm:bulletEnabled val="1"/>
        </dgm:presLayoutVars>
      </dgm:prSet>
      <dgm:spPr/>
    </dgm:pt>
    <dgm:pt modelId="{90EA20B6-1718-EB49-A5D6-7D9580DD3AD3}" type="pres">
      <dgm:prSet presAssocID="{CA7A1B6F-D7B4-B64B-BC2B-B2078973F913}" presName="rect4" presStyleLbl="node1" presStyleIdx="3" presStyleCnt="4">
        <dgm:presLayoutVars>
          <dgm:chMax val="0"/>
          <dgm:chPref val="0"/>
          <dgm:bulletEnabled val="1"/>
        </dgm:presLayoutVars>
      </dgm:prSet>
      <dgm:spPr/>
    </dgm:pt>
  </dgm:ptLst>
  <dgm:cxnLst>
    <dgm:cxn modelId="{D17B280D-C788-834C-AF0C-EA317B11A4E6}" type="presOf" srcId="{E147E419-6C71-5B42-B746-68876539AC7B}" destId="{90EA20B6-1718-EB49-A5D6-7D9580DD3AD3}" srcOrd="0" destOrd="0" presId="urn:microsoft.com/office/officeart/2005/8/layout/matrix2"/>
    <dgm:cxn modelId="{A2A22015-7832-C045-B170-1B042578255A}" type="presOf" srcId="{FB699E0F-DE2B-F640-9513-DE9889D48C20}" destId="{9C145416-7496-E84A-94DD-F05B6E810728}" srcOrd="0" destOrd="0" presId="urn:microsoft.com/office/officeart/2005/8/layout/matrix2"/>
    <dgm:cxn modelId="{ABEC9A26-308F-E243-A5BE-7E21DDD1E294}" srcId="{CA7A1B6F-D7B4-B64B-BC2B-B2078973F913}" destId="{E147E419-6C71-5B42-B746-68876539AC7B}" srcOrd="3" destOrd="0" parTransId="{A5CF48EB-EE7B-964E-939C-3F0CD9F9B867}" sibTransId="{068255CC-67A0-5340-BCFE-592A0F9D514E}"/>
    <dgm:cxn modelId="{1503B435-2766-5C44-A636-D9696DF805E1}" srcId="{CA7A1B6F-D7B4-B64B-BC2B-B2078973F913}" destId="{584B1039-3E9A-6044-B3A2-4578C6115800}" srcOrd="2" destOrd="0" parTransId="{D38DB6D6-2365-CF41-9E9F-0432E8DC31E7}" sibTransId="{25A94152-6B0E-F448-8FEE-8E019A22AA95}"/>
    <dgm:cxn modelId="{17EE5756-FFC3-9A49-AA16-433628B8A61F}" srcId="{CA7A1B6F-D7B4-B64B-BC2B-B2078973F913}" destId="{FB699E0F-DE2B-F640-9513-DE9889D48C20}" srcOrd="1" destOrd="0" parTransId="{8B095D55-BEA1-7448-B3B7-4983A18FCE3B}" sibTransId="{6FE84925-A857-0C4B-A842-A8FCE376EB42}"/>
    <dgm:cxn modelId="{9D08CC9E-10DA-F445-9367-F8A26993E786}" srcId="{CA7A1B6F-D7B4-B64B-BC2B-B2078973F913}" destId="{8BF51E89-1DD1-4D41-9D50-6E9D7E659A59}" srcOrd="0" destOrd="0" parTransId="{88E2297B-AC24-314C-A0A1-D7E7E0B963D3}" sibTransId="{079F3FED-45F1-CB47-A9C4-806756B2B117}"/>
    <dgm:cxn modelId="{E41515A9-1AD0-044E-9FED-89EC86AAD4E9}" type="presOf" srcId="{584B1039-3E9A-6044-B3A2-4578C6115800}" destId="{3B0350E0-3F3E-CB42-A87C-45C087F1F21D}" srcOrd="0" destOrd="0" presId="urn:microsoft.com/office/officeart/2005/8/layout/matrix2"/>
    <dgm:cxn modelId="{6E9172BB-36F3-0840-BC39-863B506A91A8}" type="presOf" srcId="{8BF51E89-1DD1-4D41-9D50-6E9D7E659A59}" destId="{316EF8B0-E085-E04C-B309-8F5E67925E88}" srcOrd="0" destOrd="0" presId="urn:microsoft.com/office/officeart/2005/8/layout/matrix2"/>
    <dgm:cxn modelId="{C4437ED5-3927-E74D-9BE3-576E078D904F}" type="presOf" srcId="{CA7A1B6F-D7B4-B64B-BC2B-B2078973F913}" destId="{D8EFD213-C5C0-4A43-AA0A-4E6F48EA8C8C}" srcOrd="0" destOrd="0" presId="urn:microsoft.com/office/officeart/2005/8/layout/matrix2"/>
    <dgm:cxn modelId="{A765B396-7E8D-EB42-A4DE-ADA9AF6D0FD7}" type="presParOf" srcId="{D8EFD213-C5C0-4A43-AA0A-4E6F48EA8C8C}" destId="{AFF813D0-EDC1-E948-8401-F1980ACB3B69}" srcOrd="0" destOrd="0" presId="urn:microsoft.com/office/officeart/2005/8/layout/matrix2"/>
    <dgm:cxn modelId="{05411C3E-2352-0D4D-8A3A-D7F769BED1CA}" type="presParOf" srcId="{D8EFD213-C5C0-4A43-AA0A-4E6F48EA8C8C}" destId="{316EF8B0-E085-E04C-B309-8F5E67925E88}" srcOrd="1" destOrd="0" presId="urn:microsoft.com/office/officeart/2005/8/layout/matrix2"/>
    <dgm:cxn modelId="{07F4D5D6-ECE8-234F-BC37-C53FDF8E9DFD}" type="presParOf" srcId="{D8EFD213-C5C0-4A43-AA0A-4E6F48EA8C8C}" destId="{9C145416-7496-E84A-94DD-F05B6E810728}" srcOrd="2" destOrd="0" presId="urn:microsoft.com/office/officeart/2005/8/layout/matrix2"/>
    <dgm:cxn modelId="{908A9EC3-3126-144B-924D-EC1CAD2519C9}" type="presParOf" srcId="{D8EFD213-C5C0-4A43-AA0A-4E6F48EA8C8C}" destId="{3B0350E0-3F3E-CB42-A87C-45C087F1F21D}" srcOrd="3" destOrd="0" presId="urn:microsoft.com/office/officeart/2005/8/layout/matrix2"/>
    <dgm:cxn modelId="{8A2441C2-93CF-9048-BBD5-E3C521A12B4D}" type="presParOf" srcId="{D8EFD213-C5C0-4A43-AA0A-4E6F48EA8C8C}" destId="{90EA20B6-1718-EB49-A5D6-7D9580DD3AD3}"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84BFB-7FEF-594A-B146-E7D2149E2862}">
      <dsp:nvSpPr>
        <dsp:cNvPr id="0" name=""/>
        <dsp:cNvSpPr/>
      </dsp:nvSpPr>
      <dsp:spPr>
        <a:xfrm>
          <a:off x="3513585" y="473"/>
          <a:ext cx="1716234" cy="111555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Generate</a:t>
          </a:r>
        </a:p>
      </dsp:txBody>
      <dsp:txXfrm>
        <a:off x="3568042" y="54930"/>
        <a:ext cx="1607320" cy="1006638"/>
      </dsp:txXfrm>
    </dsp:sp>
    <dsp:sp modelId="{099BFF27-421E-EA49-9632-EC1CE85506F1}">
      <dsp:nvSpPr>
        <dsp:cNvPr id="0" name=""/>
        <dsp:cNvSpPr/>
      </dsp:nvSpPr>
      <dsp:spPr>
        <a:xfrm>
          <a:off x="2526942" y="558249"/>
          <a:ext cx="3689521" cy="3689521"/>
        </a:xfrm>
        <a:custGeom>
          <a:avLst/>
          <a:gdLst/>
          <a:ahLst/>
          <a:cxnLst/>
          <a:rect l="0" t="0" r="0" b="0"/>
          <a:pathLst>
            <a:path>
              <a:moveTo>
                <a:pt x="2715267" y="218304"/>
              </a:moveTo>
              <a:arcTo wR="1844760" hR="1844760" stAng="17889387" swAng="2628526"/>
            </a:path>
          </a:pathLst>
        </a:custGeom>
        <a:noFill/>
        <a:ln w="635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2075208-0109-8742-A98B-334DAA3B3980}">
      <dsp:nvSpPr>
        <dsp:cNvPr id="0" name=""/>
        <dsp:cNvSpPr/>
      </dsp:nvSpPr>
      <dsp:spPr>
        <a:xfrm>
          <a:off x="5358346" y="1845233"/>
          <a:ext cx="1716234" cy="1115552"/>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Manage</a:t>
          </a:r>
        </a:p>
      </dsp:txBody>
      <dsp:txXfrm>
        <a:off x="5412803" y="1899690"/>
        <a:ext cx="1607320" cy="1006638"/>
      </dsp:txXfrm>
    </dsp:sp>
    <dsp:sp modelId="{7DF6E7AA-7733-4B42-8A5E-27F63ABBC503}">
      <dsp:nvSpPr>
        <dsp:cNvPr id="0" name=""/>
        <dsp:cNvSpPr/>
      </dsp:nvSpPr>
      <dsp:spPr>
        <a:xfrm>
          <a:off x="2526942" y="558249"/>
          <a:ext cx="3689521" cy="3689521"/>
        </a:xfrm>
        <a:custGeom>
          <a:avLst/>
          <a:gdLst/>
          <a:ahLst/>
          <a:cxnLst/>
          <a:rect l="0" t="0" r="0" b="0"/>
          <a:pathLst>
            <a:path>
              <a:moveTo>
                <a:pt x="3598885" y="2415888"/>
              </a:moveTo>
              <a:arcTo wR="1844760" hR="1844760" stAng="1082088" swAng="2628526"/>
            </a:path>
          </a:pathLst>
        </a:custGeom>
        <a:noFill/>
        <a:ln w="635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5B9B6725-D678-EC46-B11D-37BB76A54A0F}">
      <dsp:nvSpPr>
        <dsp:cNvPr id="0" name=""/>
        <dsp:cNvSpPr/>
      </dsp:nvSpPr>
      <dsp:spPr>
        <a:xfrm>
          <a:off x="3513585" y="3689994"/>
          <a:ext cx="1716234" cy="1115552"/>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Deploy</a:t>
          </a:r>
        </a:p>
      </dsp:txBody>
      <dsp:txXfrm>
        <a:off x="3568042" y="3744451"/>
        <a:ext cx="1607320" cy="1006638"/>
      </dsp:txXfrm>
    </dsp:sp>
    <dsp:sp modelId="{9A55B17B-6A57-C44C-97AC-663B7C7083B0}">
      <dsp:nvSpPr>
        <dsp:cNvPr id="0" name=""/>
        <dsp:cNvSpPr/>
      </dsp:nvSpPr>
      <dsp:spPr>
        <a:xfrm>
          <a:off x="2526942" y="558249"/>
          <a:ext cx="3689521" cy="3689521"/>
        </a:xfrm>
        <a:custGeom>
          <a:avLst/>
          <a:gdLst/>
          <a:ahLst/>
          <a:cxnLst/>
          <a:rect l="0" t="0" r="0" b="0"/>
          <a:pathLst>
            <a:path>
              <a:moveTo>
                <a:pt x="974253" y="3471216"/>
              </a:moveTo>
              <a:arcTo wR="1844760" hR="1844760" stAng="7089387" swAng="2628526"/>
            </a:path>
          </a:pathLst>
        </a:custGeom>
        <a:noFill/>
        <a:ln w="635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D893D1F6-989F-B847-BF10-3FABEE2BFF81}">
      <dsp:nvSpPr>
        <dsp:cNvPr id="0" name=""/>
        <dsp:cNvSpPr/>
      </dsp:nvSpPr>
      <dsp:spPr>
        <a:xfrm>
          <a:off x="1668825" y="1845233"/>
          <a:ext cx="1716234" cy="111555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Align Incentives</a:t>
          </a:r>
        </a:p>
      </dsp:txBody>
      <dsp:txXfrm>
        <a:off x="1723282" y="1899690"/>
        <a:ext cx="1607320" cy="1006638"/>
      </dsp:txXfrm>
    </dsp:sp>
    <dsp:sp modelId="{9860BE64-4779-F145-A2C0-EF13B4298D2E}">
      <dsp:nvSpPr>
        <dsp:cNvPr id="0" name=""/>
        <dsp:cNvSpPr/>
      </dsp:nvSpPr>
      <dsp:spPr>
        <a:xfrm>
          <a:off x="2526942" y="558249"/>
          <a:ext cx="3689521" cy="3689521"/>
        </a:xfrm>
        <a:custGeom>
          <a:avLst/>
          <a:gdLst/>
          <a:ahLst/>
          <a:cxnLst/>
          <a:rect l="0" t="0" r="0" b="0"/>
          <a:pathLst>
            <a:path>
              <a:moveTo>
                <a:pt x="90635" y="1273632"/>
              </a:moveTo>
              <a:arcTo wR="1844760" hR="1844760" stAng="11882088" swAng="2628526"/>
            </a:path>
          </a:pathLst>
        </a:custGeom>
        <a:noFill/>
        <a:ln w="635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CD384-FF78-1E4D-95C5-3BE2D65B587F}">
      <dsp:nvSpPr>
        <dsp:cNvPr id="0" name=""/>
        <dsp:cNvSpPr/>
      </dsp:nvSpPr>
      <dsp:spPr>
        <a:xfrm>
          <a:off x="48643" y="0"/>
          <a:ext cx="4985472" cy="4985472"/>
        </a:xfrm>
        <a:prstGeom prst="diamond">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DAE6E520-62F5-B64F-B1C7-0A45D653DBAC}">
      <dsp:nvSpPr>
        <dsp:cNvPr id="0" name=""/>
        <dsp:cNvSpPr/>
      </dsp:nvSpPr>
      <dsp:spPr>
        <a:xfrm>
          <a:off x="342608" y="260968"/>
          <a:ext cx="1944334" cy="1944334"/>
        </a:xfrm>
        <a:prstGeom prst="roundRect">
          <a:avLst/>
        </a:prstGeom>
        <a:solidFill>
          <a:schemeClr val="accent5">
            <a:hueOff val="0"/>
            <a:satOff val="0"/>
            <a:lumOff val="0"/>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Decrease Cost of Conservation</a:t>
          </a:r>
        </a:p>
      </dsp:txBody>
      <dsp:txXfrm>
        <a:off x="437523" y="355883"/>
        <a:ext cx="1754504" cy="1754504"/>
      </dsp:txXfrm>
    </dsp:sp>
    <dsp:sp modelId="{6D77E734-4DD7-8E43-AE94-F63D50861DFC}">
      <dsp:nvSpPr>
        <dsp:cNvPr id="0" name=""/>
        <dsp:cNvSpPr/>
      </dsp:nvSpPr>
      <dsp:spPr>
        <a:xfrm>
          <a:off x="2786642" y="260968"/>
          <a:ext cx="1944334" cy="1944334"/>
        </a:xfrm>
        <a:prstGeom prst="roundRect">
          <a:avLst/>
        </a:prstGeom>
        <a:solidFill>
          <a:schemeClr val="accent5">
            <a:hueOff val="-2252848"/>
            <a:satOff val="-5806"/>
            <a:lumOff val="-3922"/>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Increase Capital for Conservation</a:t>
          </a:r>
        </a:p>
      </dsp:txBody>
      <dsp:txXfrm>
        <a:off x="2881557" y="355883"/>
        <a:ext cx="1754504" cy="1754504"/>
      </dsp:txXfrm>
    </dsp:sp>
    <dsp:sp modelId="{28F4FBDB-48B0-B74A-AD9C-6238DA2D95C2}">
      <dsp:nvSpPr>
        <dsp:cNvPr id="0" name=""/>
        <dsp:cNvSpPr/>
      </dsp:nvSpPr>
      <dsp:spPr>
        <a:xfrm>
          <a:off x="336950" y="2740272"/>
          <a:ext cx="1944334" cy="1944334"/>
        </a:xfrm>
        <a:prstGeom prst="roundRect">
          <a:avLst/>
        </a:prstGeom>
        <a:solidFill>
          <a:schemeClr val="accent5">
            <a:hueOff val="-4505695"/>
            <a:satOff val="-11613"/>
            <a:lumOff val="-7843"/>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Discourage harmful actions</a:t>
          </a:r>
        </a:p>
      </dsp:txBody>
      <dsp:txXfrm>
        <a:off x="431865" y="2835187"/>
        <a:ext cx="1754504" cy="1754504"/>
      </dsp:txXfrm>
    </dsp:sp>
    <dsp:sp modelId="{5D874873-3A21-4040-A762-9769466658C8}">
      <dsp:nvSpPr>
        <dsp:cNvPr id="0" name=""/>
        <dsp:cNvSpPr/>
      </dsp:nvSpPr>
      <dsp:spPr>
        <a:xfrm>
          <a:off x="2796325" y="2740272"/>
          <a:ext cx="1944334" cy="1944334"/>
        </a:xfrm>
        <a:prstGeom prst="roundRect">
          <a:avLst/>
        </a:prstGeom>
        <a:solidFill>
          <a:schemeClr val="accent5">
            <a:hueOff val="-6758543"/>
            <a:satOff val="-17419"/>
            <a:lumOff val="-11765"/>
            <a:alphaOff val="0"/>
          </a:schemeClr>
        </a:solidFill>
        <a:ln w="19050" cap="flat" cmpd="sng" algn="ctr">
          <a:solidFill>
            <a:schemeClr val="tx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Incentives for positive actions</a:t>
          </a:r>
        </a:p>
      </dsp:txBody>
      <dsp:txXfrm>
        <a:off x="2891240" y="2835187"/>
        <a:ext cx="1754504" cy="1754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8F4C5-5B8E-6442-A02B-02B760046125}">
      <dsp:nvSpPr>
        <dsp:cNvPr id="0" name=""/>
        <dsp:cNvSpPr/>
      </dsp:nvSpPr>
      <dsp:spPr>
        <a:xfrm>
          <a:off x="3171844" y="1603"/>
          <a:ext cx="2070737" cy="103536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Finance Source</a:t>
          </a:r>
        </a:p>
      </dsp:txBody>
      <dsp:txXfrm>
        <a:off x="3202169" y="31928"/>
        <a:ext cx="2010087" cy="974718"/>
      </dsp:txXfrm>
    </dsp:sp>
    <dsp:sp modelId="{4D87EC61-5F8D-F64E-9FEF-9F874B6CAAC6}">
      <dsp:nvSpPr>
        <dsp:cNvPr id="0" name=""/>
        <dsp:cNvSpPr/>
      </dsp:nvSpPr>
      <dsp:spPr>
        <a:xfrm rot="2700000">
          <a:off x="4662322" y="1219109"/>
          <a:ext cx="1077797" cy="588373"/>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t>Instrument 1</a:t>
          </a:r>
        </a:p>
      </dsp:txBody>
      <dsp:txXfrm>
        <a:off x="4838834" y="1336784"/>
        <a:ext cx="724773" cy="353023"/>
      </dsp:txXfrm>
    </dsp:sp>
    <dsp:sp modelId="{EA2D00A8-E0BD-124E-A14E-E44589A19BDB}">
      <dsp:nvSpPr>
        <dsp:cNvPr id="0" name=""/>
        <dsp:cNvSpPr/>
      </dsp:nvSpPr>
      <dsp:spPr>
        <a:xfrm>
          <a:off x="5159860" y="1989620"/>
          <a:ext cx="2070737" cy="1035368"/>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Intermediary</a:t>
          </a:r>
        </a:p>
      </dsp:txBody>
      <dsp:txXfrm>
        <a:off x="5190185" y="2019945"/>
        <a:ext cx="2010087" cy="974718"/>
      </dsp:txXfrm>
    </dsp:sp>
    <dsp:sp modelId="{768E3426-DFEC-FF42-A69B-898284330364}">
      <dsp:nvSpPr>
        <dsp:cNvPr id="0" name=""/>
        <dsp:cNvSpPr/>
      </dsp:nvSpPr>
      <dsp:spPr>
        <a:xfrm rot="8100000">
          <a:off x="4662322" y="3233317"/>
          <a:ext cx="1077797" cy="535991"/>
        </a:xfrm>
        <a:prstGeom prst="leftRightArrow">
          <a:avLst>
            <a:gd name="adj1" fmla="val 60000"/>
            <a:gd name="adj2" fmla="val 5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t>Instrument 2</a:t>
          </a:r>
        </a:p>
      </dsp:txBody>
      <dsp:txXfrm rot="10800000">
        <a:off x="4823119" y="3340515"/>
        <a:ext cx="756203" cy="321595"/>
      </dsp:txXfrm>
    </dsp:sp>
    <dsp:sp modelId="{D16F83F4-6886-B74C-A831-9031E2E9B17B}">
      <dsp:nvSpPr>
        <dsp:cNvPr id="0" name=""/>
        <dsp:cNvSpPr/>
      </dsp:nvSpPr>
      <dsp:spPr>
        <a:xfrm>
          <a:off x="3171844" y="3977636"/>
          <a:ext cx="2070737" cy="1035368"/>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Beneficiary / Recipient</a:t>
          </a:r>
        </a:p>
      </dsp:txBody>
      <dsp:txXfrm>
        <a:off x="3202169" y="4007961"/>
        <a:ext cx="2010087" cy="974718"/>
      </dsp:txXfrm>
    </dsp:sp>
    <dsp:sp modelId="{DC807169-395B-B148-B917-C45CA3F2CE50}">
      <dsp:nvSpPr>
        <dsp:cNvPr id="0" name=""/>
        <dsp:cNvSpPr/>
      </dsp:nvSpPr>
      <dsp:spPr>
        <a:xfrm rot="13500000">
          <a:off x="2674306" y="3257893"/>
          <a:ext cx="1077797" cy="486838"/>
        </a:xfrm>
        <a:prstGeom prst="leftRightArrow">
          <a:avLst>
            <a:gd name="adj1" fmla="val 60000"/>
            <a:gd name="adj2" fmla="val 5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t>Actions</a:t>
          </a:r>
        </a:p>
      </dsp:txBody>
      <dsp:txXfrm rot="10800000">
        <a:off x="2820357" y="3355261"/>
        <a:ext cx="785695" cy="292102"/>
      </dsp:txXfrm>
    </dsp:sp>
    <dsp:sp modelId="{EB42E3F4-F85D-0C4B-A7FE-60342894E622}">
      <dsp:nvSpPr>
        <dsp:cNvPr id="0" name=""/>
        <dsp:cNvSpPr/>
      </dsp:nvSpPr>
      <dsp:spPr>
        <a:xfrm>
          <a:off x="1183827" y="1989620"/>
          <a:ext cx="2070737" cy="1035368"/>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Conservation Results</a:t>
          </a:r>
        </a:p>
      </dsp:txBody>
      <dsp:txXfrm>
        <a:off x="1214152" y="2019945"/>
        <a:ext cx="2010087" cy="974718"/>
      </dsp:txXfrm>
    </dsp:sp>
    <dsp:sp modelId="{6F83CA72-3B1D-5646-9047-5955956B0E81}">
      <dsp:nvSpPr>
        <dsp:cNvPr id="0" name=""/>
        <dsp:cNvSpPr/>
      </dsp:nvSpPr>
      <dsp:spPr>
        <a:xfrm rot="18900000">
          <a:off x="2674306" y="1249830"/>
          <a:ext cx="1077797" cy="526931"/>
        </a:xfrm>
        <a:prstGeom prst="lef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a:t>M&amp;E</a:t>
          </a:r>
        </a:p>
      </dsp:txBody>
      <dsp:txXfrm>
        <a:off x="2832385" y="1355216"/>
        <a:ext cx="761639" cy="3161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4D1C4-353F-EE4B-B50E-D34C266776A0}">
      <dsp:nvSpPr>
        <dsp:cNvPr id="0" name=""/>
        <dsp:cNvSpPr/>
      </dsp:nvSpPr>
      <dsp:spPr>
        <a:xfrm>
          <a:off x="1803602" y="1211279"/>
          <a:ext cx="384255" cy="91440"/>
        </a:xfrm>
        <a:custGeom>
          <a:avLst/>
          <a:gdLst/>
          <a:ahLst/>
          <a:cxnLst/>
          <a:rect l="0" t="0" r="0" b="0"/>
          <a:pathLst>
            <a:path>
              <a:moveTo>
                <a:pt x="0" y="45720"/>
              </a:moveTo>
              <a:lnTo>
                <a:pt x="420354" y="45720"/>
              </a:lnTo>
            </a:path>
          </a:pathLst>
        </a:custGeom>
        <a:noFill/>
        <a:ln w="25400" cap="flat" cmpd="sng" algn="ctr">
          <a:solidFill>
            <a:srgbClr val="70AD47"/>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1100" kern="1200">
            <a:solidFill>
              <a:prstClr val="black">
                <a:hueOff val="0"/>
                <a:satOff val="0"/>
                <a:lumOff val="0"/>
                <a:alphaOff val="0"/>
              </a:prstClr>
            </a:solidFill>
            <a:latin typeface="+mn-lt"/>
            <a:ea typeface="+mn-ea"/>
            <a:cs typeface="+mn-cs"/>
          </a:endParaRPr>
        </a:p>
      </dsp:txBody>
      <dsp:txXfrm>
        <a:off x="1985358" y="1254924"/>
        <a:ext cx="20742" cy="4148"/>
      </dsp:txXfrm>
    </dsp:sp>
    <dsp:sp modelId="{FE0A936C-9269-F748-AB66-FFA96E999C95}">
      <dsp:nvSpPr>
        <dsp:cNvPr id="0" name=""/>
        <dsp:cNvSpPr/>
      </dsp:nvSpPr>
      <dsp:spPr>
        <a:xfrm>
          <a:off x="1683" y="715883"/>
          <a:ext cx="1803718" cy="1082231"/>
        </a:xfrm>
        <a:prstGeom prst="rect">
          <a:avLst/>
        </a:prstGeom>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specific challenges and opportunities you are trying to address? </a:t>
          </a:r>
        </a:p>
      </dsp:txBody>
      <dsp:txXfrm>
        <a:off x="1683" y="715883"/>
        <a:ext cx="1803718" cy="1082231"/>
      </dsp:txXfrm>
    </dsp:sp>
    <dsp:sp modelId="{7AB453D4-DAC7-8F48-803D-5CD4E7AA35DF}">
      <dsp:nvSpPr>
        <dsp:cNvPr id="0" name=""/>
        <dsp:cNvSpPr/>
      </dsp:nvSpPr>
      <dsp:spPr>
        <a:xfrm>
          <a:off x="4022176" y="1211279"/>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4203932" y="1254924"/>
        <a:ext cx="20742" cy="4148"/>
      </dsp:txXfrm>
    </dsp:sp>
    <dsp:sp modelId="{F3E038F1-13FE-2547-9FF7-523947F7EE61}">
      <dsp:nvSpPr>
        <dsp:cNvPr id="0" name=""/>
        <dsp:cNvSpPr/>
      </dsp:nvSpPr>
      <dsp:spPr>
        <a:xfrm>
          <a:off x="2220257" y="715883"/>
          <a:ext cx="1803718" cy="1082231"/>
        </a:xfrm>
        <a:prstGeom prst="rect">
          <a:avLst/>
        </a:prstGeom>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key social, political, and economic drivers?</a:t>
          </a:r>
        </a:p>
      </dsp:txBody>
      <dsp:txXfrm>
        <a:off x="2220257" y="715883"/>
        <a:ext cx="1803718" cy="1082231"/>
      </dsp:txXfrm>
    </dsp:sp>
    <dsp:sp modelId="{30D7B1EA-D647-0B44-82D3-D5619369FF84}">
      <dsp:nvSpPr>
        <dsp:cNvPr id="0" name=""/>
        <dsp:cNvSpPr/>
      </dsp:nvSpPr>
      <dsp:spPr>
        <a:xfrm>
          <a:off x="6240750" y="1211279"/>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6422506" y="1254924"/>
        <a:ext cx="20742" cy="4148"/>
      </dsp:txXfrm>
    </dsp:sp>
    <dsp:sp modelId="{64D1F7A8-365E-FC41-AE69-C854A37119F4}">
      <dsp:nvSpPr>
        <dsp:cNvPr id="0" name=""/>
        <dsp:cNvSpPr/>
      </dsp:nvSpPr>
      <dsp:spPr>
        <a:xfrm>
          <a:off x="4438831" y="715883"/>
          <a:ext cx="1803718" cy="1082231"/>
        </a:xfrm>
        <a:prstGeom prst="rect">
          <a:avLst/>
        </a:prstGeom>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What are the constraints that need to be resolved to address the drivers?</a:t>
          </a:r>
        </a:p>
      </dsp:txBody>
      <dsp:txXfrm>
        <a:off x="4438831" y="715883"/>
        <a:ext cx="1803718" cy="1082231"/>
      </dsp:txXfrm>
    </dsp:sp>
    <dsp:sp modelId="{F014BFA7-39D3-CD4E-894D-1A56D67AF215}">
      <dsp:nvSpPr>
        <dsp:cNvPr id="0" name=""/>
        <dsp:cNvSpPr/>
      </dsp:nvSpPr>
      <dsp:spPr>
        <a:xfrm>
          <a:off x="903543" y="1796314"/>
          <a:ext cx="6655721" cy="384255"/>
        </a:xfrm>
        <a:custGeom>
          <a:avLst/>
          <a:gdLst/>
          <a:ahLst/>
          <a:cxnLst/>
          <a:rect l="0" t="0" r="0" b="0"/>
          <a:pathLst>
            <a:path>
              <a:moveTo>
                <a:pt x="6655721" y="0"/>
              </a:moveTo>
              <a:lnTo>
                <a:pt x="6655721" y="209227"/>
              </a:lnTo>
              <a:lnTo>
                <a:pt x="0" y="209227"/>
              </a:lnTo>
              <a:lnTo>
                <a:pt x="0" y="384255"/>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a:p>
      </dsp:txBody>
      <dsp:txXfrm>
        <a:off x="4064688" y="1986368"/>
        <a:ext cx="333431" cy="4148"/>
      </dsp:txXfrm>
    </dsp:sp>
    <dsp:sp modelId="{1784C5AD-00D6-1A4A-BD5B-11DD4D1CDF42}">
      <dsp:nvSpPr>
        <dsp:cNvPr id="0" name=""/>
        <dsp:cNvSpPr/>
      </dsp:nvSpPr>
      <dsp:spPr>
        <a:xfrm>
          <a:off x="6657405" y="715883"/>
          <a:ext cx="1803718" cy="1082231"/>
        </a:xfrm>
        <a:prstGeom prst="rect">
          <a:avLst/>
        </a:prstGeom>
        <a:solidFill>
          <a:srgbClr val="5B9BD5">
            <a:hueOff val="-5068907"/>
            <a:satOff val="-13064"/>
            <a:lumOff val="-8824"/>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488950">
            <a:lnSpc>
              <a:spcPct val="90000"/>
            </a:lnSpc>
            <a:spcBef>
              <a:spcPct val="0"/>
            </a:spcBef>
            <a:spcAft>
              <a:spcPct val="35000"/>
            </a:spcAft>
            <a:buNone/>
          </a:pPr>
          <a:r>
            <a:rPr lang="en-US" sz="1100" kern="1200" dirty="0">
              <a:solidFill>
                <a:prstClr val="white"/>
              </a:solidFill>
              <a:latin typeface="+mn-lt"/>
              <a:ea typeface="+mn-ea"/>
              <a:cs typeface="+mn-cs"/>
            </a:rPr>
            <a:t>Who are the key </a:t>
          </a:r>
          <a:r>
            <a:rPr lang="en-US" sz="1100" kern="1200" dirty="0">
              <a:solidFill>
                <a:prstClr val="white"/>
              </a:solidFill>
              <a:latin typeface="Calibri"/>
              <a:ea typeface="+mn-ea"/>
              <a:cs typeface="+mn-cs"/>
            </a:rPr>
            <a:t>stakeholders including </a:t>
          </a:r>
          <a:r>
            <a:rPr lang="en-US" sz="1100" kern="1200" dirty="0">
              <a:solidFill>
                <a:prstClr val="white"/>
              </a:solidFill>
              <a:latin typeface="+mn-lt"/>
              <a:ea typeface="+mn-ea"/>
              <a:cs typeface="+mn-cs"/>
            </a:rPr>
            <a:t>decision-makers and cost-bearers? Determine how best to engage.</a:t>
          </a:r>
          <a:endParaRPr lang="en-US" sz="1100" kern="1200" dirty="0"/>
        </a:p>
      </dsp:txBody>
      <dsp:txXfrm>
        <a:off x="6657405" y="715883"/>
        <a:ext cx="1803718" cy="1082231"/>
      </dsp:txXfrm>
    </dsp:sp>
    <dsp:sp modelId="{2186E491-FCC3-5040-B92D-DE4EA483830B}">
      <dsp:nvSpPr>
        <dsp:cNvPr id="0" name=""/>
        <dsp:cNvSpPr/>
      </dsp:nvSpPr>
      <dsp:spPr>
        <a:xfrm>
          <a:off x="1803602" y="2708365"/>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1985358" y="2752011"/>
        <a:ext cx="20742" cy="4148"/>
      </dsp:txXfrm>
    </dsp:sp>
    <dsp:sp modelId="{6B281242-75AF-3445-A7F7-F00E9EDC4BD3}">
      <dsp:nvSpPr>
        <dsp:cNvPr id="0" name=""/>
        <dsp:cNvSpPr/>
      </dsp:nvSpPr>
      <dsp:spPr>
        <a:xfrm>
          <a:off x="1683" y="2212969"/>
          <a:ext cx="1803718" cy="1082231"/>
        </a:xfrm>
        <a:prstGeom prst="rect">
          <a:avLst/>
        </a:prstGeom>
        <a:solidFill>
          <a:schemeClr val="accent5">
            <a:hueOff val="-2457652"/>
            <a:satOff val="-6334"/>
            <a:lumOff val="-42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rPr>
            <a:t>Engage stakeholders and experts to establish a broad list of existing and potential finance solutions targeting the issues.</a:t>
          </a:r>
        </a:p>
      </dsp:txBody>
      <dsp:txXfrm>
        <a:off x="1683" y="2212969"/>
        <a:ext cx="1803718" cy="1082231"/>
      </dsp:txXfrm>
    </dsp:sp>
    <dsp:sp modelId="{808E02B5-0D84-9D4C-A7A3-84E4625D4D72}">
      <dsp:nvSpPr>
        <dsp:cNvPr id="0" name=""/>
        <dsp:cNvSpPr/>
      </dsp:nvSpPr>
      <dsp:spPr>
        <a:xfrm>
          <a:off x="4022176" y="2708365"/>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4203932" y="2752011"/>
        <a:ext cx="20742" cy="4148"/>
      </dsp:txXfrm>
    </dsp:sp>
    <dsp:sp modelId="{76459C35-9292-8342-9AF5-AE8C5CFA11C9}">
      <dsp:nvSpPr>
        <dsp:cNvPr id="0" name=""/>
        <dsp:cNvSpPr/>
      </dsp:nvSpPr>
      <dsp:spPr>
        <a:xfrm>
          <a:off x="2220257" y="2212969"/>
          <a:ext cx="1803718" cy="1082231"/>
        </a:xfrm>
        <a:prstGeom prst="rect">
          <a:avLst/>
        </a:prstGeom>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Elaborate a clear description of each finance solution to allow prioritization.</a:t>
          </a:r>
        </a:p>
      </dsp:txBody>
      <dsp:txXfrm>
        <a:off x="2220257" y="2212969"/>
        <a:ext cx="1803718" cy="1082231"/>
      </dsp:txXfrm>
    </dsp:sp>
    <dsp:sp modelId="{EB2E03F8-7964-6541-B91F-6B0CE9A82A24}">
      <dsp:nvSpPr>
        <dsp:cNvPr id="0" name=""/>
        <dsp:cNvSpPr/>
      </dsp:nvSpPr>
      <dsp:spPr>
        <a:xfrm>
          <a:off x="6240750" y="2708365"/>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6422506" y="2752011"/>
        <a:ext cx="20742" cy="4148"/>
      </dsp:txXfrm>
    </dsp:sp>
    <dsp:sp modelId="{5590A254-0829-2041-921E-2EE3CFE0EA5C}">
      <dsp:nvSpPr>
        <dsp:cNvPr id="0" name=""/>
        <dsp:cNvSpPr/>
      </dsp:nvSpPr>
      <dsp:spPr>
        <a:xfrm>
          <a:off x="4438831" y="2212969"/>
          <a:ext cx="1803718" cy="1082231"/>
        </a:xfrm>
        <a:prstGeom prst="rect">
          <a:avLst/>
        </a:prstGeom>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Prioritize finance solutions based on potential impact and likelihood of success.</a:t>
          </a:r>
        </a:p>
      </dsp:txBody>
      <dsp:txXfrm>
        <a:off x="4438831" y="2212969"/>
        <a:ext cx="1803718" cy="1082231"/>
      </dsp:txXfrm>
    </dsp:sp>
    <dsp:sp modelId="{ADA54622-CE3E-6146-A783-25368DAB07E9}">
      <dsp:nvSpPr>
        <dsp:cNvPr id="0" name=""/>
        <dsp:cNvSpPr/>
      </dsp:nvSpPr>
      <dsp:spPr>
        <a:xfrm>
          <a:off x="903543" y="3293401"/>
          <a:ext cx="6655721" cy="384255"/>
        </a:xfrm>
        <a:custGeom>
          <a:avLst/>
          <a:gdLst/>
          <a:ahLst/>
          <a:cxnLst/>
          <a:rect l="0" t="0" r="0" b="0"/>
          <a:pathLst>
            <a:path>
              <a:moveTo>
                <a:pt x="6655721" y="0"/>
              </a:moveTo>
              <a:lnTo>
                <a:pt x="6655721" y="209227"/>
              </a:lnTo>
              <a:lnTo>
                <a:pt x="0" y="209227"/>
              </a:lnTo>
              <a:lnTo>
                <a:pt x="0" y="384255"/>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
            <a:lnSpc>
              <a:spcPct val="90000"/>
            </a:lnSpc>
            <a:spcBef>
              <a:spcPct val="0"/>
            </a:spcBef>
            <a:spcAft>
              <a:spcPct val="35000"/>
            </a:spcAft>
            <a:buNone/>
          </a:pPr>
          <a:endParaRPr lang="en-US" sz="200" kern="1200"/>
        </a:p>
      </dsp:txBody>
      <dsp:txXfrm>
        <a:off x="4064688" y="3483454"/>
        <a:ext cx="333431" cy="4148"/>
      </dsp:txXfrm>
    </dsp:sp>
    <dsp:sp modelId="{83A8BBA4-2369-DA4A-9458-784EE89977A6}">
      <dsp:nvSpPr>
        <dsp:cNvPr id="0" name=""/>
        <dsp:cNvSpPr/>
      </dsp:nvSpPr>
      <dsp:spPr>
        <a:xfrm>
          <a:off x="6657405" y="2212969"/>
          <a:ext cx="1803718" cy="1082231"/>
        </a:xfrm>
        <a:prstGeom prst="rect">
          <a:avLst/>
        </a:prstGeom>
        <a:solidFill>
          <a:srgbClr val="5B9BD5">
            <a:hueOff val="-2534453"/>
            <a:satOff val="-6532"/>
            <a:lumOff val="-4412"/>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Choose mix of finance solutions addressing: finance, risk, planning/timing, and integration.</a:t>
          </a:r>
          <a:endParaRPr lang="en-US" sz="1100" kern="1200" dirty="0">
            <a:solidFill>
              <a:prstClr val="white"/>
            </a:solidFill>
            <a:latin typeface="Calibri"/>
            <a:ea typeface="+mn-ea"/>
            <a:cs typeface="+mn-cs"/>
          </a:endParaRPr>
        </a:p>
      </dsp:txBody>
      <dsp:txXfrm>
        <a:off x="6657405" y="2212969"/>
        <a:ext cx="1803718" cy="1082231"/>
      </dsp:txXfrm>
    </dsp:sp>
    <dsp:sp modelId="{D09FD779-4795-DE48-8BF2-7FA4544DD668}">
      <dsp:nvSpPr>
        <dsp:cNvPr id="0" name=""/>
        <dsp:cNvSpPr/>
      </dsp:nvSpPr>
      <dsp:spPr>
        <a:xfrm>
          <a:off x="1803602" y="4205451"/>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1985358" y="4249097"/>
        <a:ext cx="20742" cy="4148"/>
      </dsp:txXfrm>
    </dsp:sp>
    <dsp:sp modelId="{D9ECB1AC-6721-214E-9358-B36FDC9D9A3A}">
      <dsp:nvSpPr>
        <dsp:cNvPr id="0" name=""/>
        <dsp:cNvSpPr/>
      </dsp:nvSpPr>
      <dsp:spPr>
        <a:xfrm>
          <a:off x="1683" y="3710056"/>
          <a:ext cx="1803718" cy="108223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mn-lt"/>
            </a:rPr>
            <a:t>Conduct detailed feasibility study for individual and combined solutions.</a:t>
          </a:r>
        </a:p>
      </dsp:txBody>
      <dsp:txXfrm>
        <a:off x="1683" y="3710056"/>
        <a:ext cx="1803718" cy="1082231"/>
      </dsp:txXfrm>
    </dsp:sp>
    <dsp:sp modelId="{B2D4691A-BE59-A546-9593-54000CF65583}">
      <dsp:nvSpPr>
        <dsp:cNvPr id="0" name=""/>
        <dsp:cNvSpPr/>
      </dsp:nvSpPr>
      <dsp:spPr>
        <a:xfrm>
          <a:off x="4022176" y="4205451"/>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4203932" y="4249097"/>
        <a:ext cx="20742" cy="4148"/>
      </dsp:txXfrm>
    </dsp:sp>
    <dsp:sp modelId="{669E4A2F-0365-494C-8E53-9FA00E896507}">
      <dsp:nvSpPr>
        <dsp:cNvPr id="0" name=""/>
        <dsp:cNvSpPr/>
      </dsp:nvSpPr>
      <dsp:spPr>
        <a:xfrm>
          <a:off x="2220257" y="3710056"/>
          <a:ext cx="1803718" cy="1082231"/>
        </a:xfrm>
        <a:prstGeom prst="rect">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Identify and engage champions and partners.</a:t>
          </a:r>
        </a:p>
      </dsp:txBody>
      <dsp:txXfrm>
        <a:off x="2220257" y="3710056"/>
        <a:ext cx="1803718" cy="1082231"/>
      </dsp:txXfrm>
    </dsp:sp>
    <dsp:sp modelId="{E02AA79C-CC38-B64D-B2C1-1119C8F86D5F}">
      <dsp:nvSpPr>
        <dsp:cNvPr id="0" name=""/>
        <dsp:cNvSpPr/>
      </dsp:nvSpPr>
      <dsp:spPr>
        <a:xfrm>
          <a:off x="6240750" y="4205451"/>
          <a:ext cx="384255" cy="91440"/>
        </a:xfrm>
        <a:custGeom>
          <a:avLst/>
          <a:gdLst/>
          <a:ahLst/>
          <a:cxnLst/>
          <a:rect l="0" t="0" r="0" b="0"/>
          <a:pathLst>
            <a:path>
              <a:moveTo>
                <a:pt x="0" y="45720"/>
              </a:moveTo>
              <a:lnTo>
                <a:pt x="384255" y="45720"/>
              </a:lnTo>
            </a:path>
          </a:pathLst>
        </a:custGeom>
        <a:noFill/>
        <a:ln w="25400" cap="flat" cmpd="sng" algn="ctr">
          <a:solidFill>
            <a:schemeClr val="accent6"/>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n-lt"/>
          </a:endParaRPr>
        </a:p>
      </dsp:txBody>
      <dsp:txXfrm>
        <a:off x="6422506" y="4249097"/>
        <a:ext cx="20742" cy="4148"/>
      </dsp:txXfrm>
    </dsp:sp>
    <dsp:sp modelId="{8C351321-9A4E-1D4A-B566-179EC6FC2C6F}">
      <dsp:nvSpPr>
        <dsp:cNvPr id="0" name=""/>
        <dsp:cNvSpPr/>
      </dsp:nvSpPr>
      <dsp:spPr>
        <a:xfrm>
          <a:off x="4438831" y="3710056"/>
          <a:ext cx="1803718" cy="1082231"/>
        </a:xfrm>
        <a:prstGeom prst="rect">
          <a:avLst/>
        </a:prstGeom>
        <a:solidFill>
          <a:srgbClr val="4472C4"/>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100" kern="1200" dirty="0">
              <a:solidFill>
                <a:prstClr val="white"/>
              </a:solidFill>
              <a:latin typeface="+mn-lt"/>
              <a:ea typeface="+mn-ea"/>
              <a:cs typeface="+mn-cs"/>
            </a:rPr>
            <a:t>Identify and promote policy and regulations that support priority finance mechanisms. </a:t>
          </a:r>
        </a:p>
      </dsp:txBody>
      <dsp:txXfrm>
        <a:off x="4438831" y="3710056"/>
        <a:ext cx="1803718" cy="1082231"/>
      </dsp:txXfrm>
    </dsp:sp>
    <dsp:sp modelId="{45C318B8-5638-054B-8743-47D6C8B893C5}">
      <dsp:nvSpPr>
        <dsp:cNvPr id="0" name=""/>
        <dsp:cNvSpPr/>
      </dsp:nvSpPr>
      <dsp:spPr>
        <a:xfrm>
          <a:off x="6657405" y="3710056"/>
          <a:ext cx="1803718" cy="1082231"/>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n-US" sz="1100" kern="1200" dirty="0">
              <a:solidFill>
                <a:prstClr val="white"/>
              </a:solidFill>
              <a:latin typeface="+mn-lt"/>
              <a:ea typeface="+mn-ea"/>
              <a:cs typeface="+mn-cs"/>
            </a:rPr>
            <a:t>Implement prioritized conservation finance mechanisms using adaptive management.</a:t>
          </a:r>
          <a:endParaRPr lang="en-US" sz="1100" kern="1200" dirty="0"/>
        </a:p>
      </dsp:txBody>
      <dsp:txXfrm>
        <a:off x="6657405" y="3710056"/>
        <a:ext cx="1803718" cy="1082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F813D0-EDC1-E948-8401-F1980ACB3B69}">
      <dsp:nvSpPr>
        <dsp:cNvPr id="0" name=""/>
        <dsp:cNvSpPr/>
      </dsp:nvSpPr>
      <dsp:spPr>
        <a:xfrm>
          <a:off x="1643230" y="0"/>
          <a:ext cx="5857540" cy="5857540"/>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6EF8B0-E085-E04C-B309-8F5E67925E88}">
      <dsp:nvSpPr>
        <dsp:cNvPr id="0" name=""/>
        <dsp:cNvSpPr/>
      </dsp:nvSpPr>
      <dsp:spPr>
        <a:xfrm>
          <a:off x="2023970" y="380740"/>
          <a:ext cx="2343016" cy="234301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Source</a:t>
          </a:r>
        </a:p>
      </dsp:txBody>
      <dsp:txXfrm>
        <a:off x="2138347" y="495117"/>
        <a:ext cx="2114262" cy="2114262"/>
      </dsp:txXfrm>
    </dsp:sp>
    <dsp:sp modelId="{9C145416-7496-E84A-94DD-F05B6E810728}">
      <dsp:nvSpPr>
        <dsp:cNvPr id="0" name=""/>
        <dsp:cNvSpPr/>
      </dsp:nvSpPr>
      <dsp:spPr>
        <a:xfrm>
          <a:off x="4777013" y="380740"/>
          <a:ext cx="2343016" cy="234301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Source and Instrument</a:t>
          </a:r>
        </a:p>
      </dsp:txBody>
      <dsp:txXfrm>
        <a:off x="4891390" y="495117"/>
        <a:ext cx="2114262" cy="2114262"/>
      </dsp:txXfrm>
    </dsp:sp>
    <dsp:sp modelId="{3B0350E0-3F3E-CB42-A87C-45C087F1F21D}">
      <dsp:nvSpPr>
        <dsp:cNvPr id="0" name=""/>
        <dsp:cNvSpPr/>
      </dsp:nvSpPr>
      <dsp:spPr>
        <a:xfrm>
          <a:off x="2023970" y="3133783"/>
          <a:ext cx="2343016" cy="234301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Existing Instrument and Source</a:t>
          </a:r>
        </a:p>
      </dsp:txBody>
      <dsp:txXfrm>
        <a:off x="2138347" y="3248160"/>
        <a:ext cx="2114262" cy="2114262"/>
      </dsp:txXfrm>
    </dsp:sp>
    <dsp:sp modelId="{90EA20B6-1718-EB49-A5D6-7D9580DD3AD3}">
      <dsp:nvSpPr>
        <dsp:cNvPr id="0" name=""/>
        <dsp:cNvSpPr/>
      </dsp:nvSpPr>
      <dsp:spPr>
        <a:xfrm>
          <a:off x="4777013" y="3133783"/>
          <a:ext cx="2343016" cy="234301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New Instrument</a:t>
          </a:r>
        </a:p>
      </dsp:txBody>
      <dsp:txXfrm>
        <a:off x="4891390" y="3248160"/>
        <a:ext cx="2114262" cy="211426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4777E-027F-5E49-9FEC-335BA64948C0}" type="datetimeFigureOut">
              <a:rPr lang="en-US" smtClean="0"/>
              <a:t>3/30/20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37D1F-AD2A-0B49-BAF4-580B3332BB58}" type="slidenum">
              <a:rPr lang="en-US" smtClean="0"/>
              <a:t>‹#›</a:t>
            </a:fld>
            <a:endParaRPr lang="en-US"/>
          </a:p>
        </p:txBody>
      </p:sp>
    </p:spTree>
    <p:extLst>
      <p:ext uri="{BB962C8B-B14F-4D97-AF65-F5344CB8AC3E}">
        <p14:creationId xmlns:p14="http://schemas.microsoft.com/office/powerpoint/2010/main" val="2114814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37D1F-AD2A-0B49-BAF4-580B3332BB58}" type="slidenum">
              <a:rPr lang="en-US" smtClean="0"/>
              <a:t>1</a:t>
            </a:fld>
            <a:endParaRPr lang="en-US"/>
          </a:p>
        </p:txBody>
      </p:sp>
    </p:spTree>
    <p:extLst>
      <p:ext uri="{BB962C8B-B14F-4D97-AF65-F5344CB8AC3E}">
        <p14:creationId xmlns:p14="http://schemas.microsoft.com/office/powerpoint/2010/main" val="227784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13</a:t>
            </a:fld>
            <a:endParaRPr lang="en-US"/>
          </a:p>
        </p:txBody>
      </p:sp>
    </p:spTree>
    <p:extLst>
      <p:ext uri="{BB962C8B-B14F-4D97-AF65-F5344CB8AC3E}">
        <p14:creationId xmlns:p14="http://schemas.microsoft.com/office/powerpoint/2010/main" val="2272334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15</a:t>
            </a:fld>
            <a:endParaRPr lang="en-US"/>
          </a:p>
        </p:txBody>
      </p:sp>
    </p:spTree>
    <p:extLst>
      <p:ext uri="{BB962C8B-B14F-4D97-AF65-F5344CB8AC3E}">
        <p14:creationId xmlns:p14="http://schemas.microsoft.com/office/powerpoint/2010/main" val="318198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noProof="0"/>
              <a:t>The Philippines has been a frontrunner country from the start. They work with a congresswoman to pass the legislation. In 2018 a new law on protected areas was passed, formally gazetting over 90 sites. During the policy analysis stage the team had observed most protected areas did not receive much budget as they were not formally written into legislation. They are working on two more laws and also helped develop a new investment programme for Coastal and Marine Ecosystems, enabling new investments of around $ 11 Million. Other mechanism include a gaming app, working on remittances and launching a new platform to plant real trees called </a:t>
            </a:r>
            <a:r>
              <a:rPr lang="en-GB" noProof="0" err="1"/>
              <a:t>Gcash</a:t>
            </a:r>
            <a:r>
              <a:rPr lang="en-GB" noProof="0"/>
              <a:t> Forest, where users through virtual activities plant virtual trees, after which </a:t>
            </a:r>
            <a:r>
              <a:rPr lang="en-GB" noProof="0" err="1"/>
              <a:t>Gcash</a:t>
            </a:r>
            <a:r>
              <a:rPr lang="en-GB" noProof="0"/>
              <a:t> pays for the planting of real trees in multiple watersheds. Recently, protected area regulations are also approved and parliament prepared a 25 $ Million proposal for the 2020-21 budget year that has been tentatively endorsed. </a:t>
            </a:r>
          </a:p>
        </p:txBody>
      </p:sp>
      <p:sp>
        <p:nvSpPr>
          <p:cNvPr id="4" name="Slide Number Placeholder 3"/>
          <p:cNvSpPr>
            <a:spLocks noGrp="1"/>
          </p:cNvSpPr>
          <p:nvPr>
            <p:ph type="sldNum" sz="quarter" idx="10"/>
          </p:nvPr>
        </p:nvSpPr>
        <p:spPr/>
        <p:txBody>
          <a:bodyPr/>
          <a:lstStyle/>
          <a:p>
            <a:fld id="{06A46526-0A2F-EC40-8660-7A1427EA6218}" type="slidenum">
              <a:rPr lang="en-GB" smtClean="0"/>
              <a:t>20</a:t>
            </a:fld>
            <a:endParaRPr lang="en-GB"/>
          </a:p>
        </p:txBody>
      </p:sp>
    </p:spTree>
    <p:extLst>
      <p:ext uri="{BB962C8B-B14F-4D97-AF65-F5344CB8AC3E}">
        <p14:creationId xmlns:p14="http://schemas.microsoft.com/office/powerpoint/2010/main" val="205858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23</a:t>
            </a:fld>
            <a:endParaRPr lang="en-US"/>
          </a:p>
        </p:txBody>
      </p:sp>
    </p:spTree>
    <p:extLst>
      <p:ext uri="{BB962C8B-B14F-4D97-AF65-F5344CB8AC3E}">
        <p14:creationId xmlns:p14="http://schemas.microsoft.com/office/powerpoint/2010/main" val="2879984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25</a:t>
            </a:fld>
            <a:endParaRPr lang="en-US"/>
          </a:p>
        </p:txBody>
      </p:sp>
    </p:spTree>
    <p:extLst>
      <p:ext uri="{BB962C8B-B14F-4D97-AF65-F5344CB8AC3E}">
        <p14:creationId xmlns:p14="http://schemas.microsoft.com/office/powerpoint/2010/main" val="4133500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2</a:t>
            </a:fld>
            <a:endParaRPr lang="en-US"/>
          </a:p>
        </p:txBody>
      </p:sp>
    </p:spTree>
    <p:extLst>
      <p:ext uri="{BB962C8B-B14F-4D97-AF65-F5344CB8AC3E}">
        <p14:creationId xmlns:p14="http://schemas.microsoft.com/office/powerpoint/2010/main" val="251172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37D1F-AD2A-0B49-BAF4-580B3332BB58}" type="slidenum">
              <a:rPr lang="en-US" smtClean="0"/>
              <a:t>5</a:t>
            </a:fld>
            <a:endParaRPr lang="en-US"/>
          </a:p>
        </p:txBody>
      </p:sp>
    </p:spTree>
    <p:extLst>
      <p:ext uri="{BB962C8B-B14F-4D97-AF65-F5344CB8AC3E}">
        <p14:creationId xmlns:p14="http://schemas.microsoft.com/office/powerpoint/2010/main" val="3126586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7</a:t>
            </a:fld>
            <a:endParaRPr lang="en-US"/>
          </a:p>
        </p:txBody>
      </p:sp>
    </p:spTree>
    <p:extLst>
      <p:ext uri="{BB962C8B-B14F-4D97-AF65-F5344CB8AC3E}">
        <p14:creationId xmlns:p14="http://schemas.microsoft.com/office/powerpoint/2010/main" val="261920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3600" u="sng" dirty="0"/>
              <a:t>Meaning of “Finance”</a:t>
            </a:r>
            <a:endParaRPr lang="en-US" sz="3600" dirty="0"/>
          </a:p>
          <a:p>
            <a:pPr marL="0" indent="0">
              <a:buNone/>
            </a:pPr>
            <a:endParaRPr lang="en-US" sz="2400" dirty="0"/>
          </a:p>
          <a:p>
            <a:r>
              <a:rPr lang="en-US" dirty="0">
                <a:latin typeface="Calibri (body)"/>
                <a:cs typeface="Times New Roman" panose="02020603050405020304" pitchFamily="18" charset="0"/>
              </a:rPr>
              <a:t>To finance versus to fund (verbs)</a:t>
            </a:r>
          </a:p>
          <a:p>
            <a:pPr marL="0" indent="0">
              <a:buNone/>
            </a:pPr>
            <a:endParaRPr lang="en-US" dirty="0">
              <a:latin typeface="Calibri (body)"/>
              <a:cs typeface="Times New Roman" panose="02020603050405020304" pitchFamily="18" charset="0"/>
            </a:endParaRPr>
          </a:p>
          <a:p>
            <a:r>
              <a:rPr lang="en-US" dirty="0">
                <a:latin typeface="Calibri (body)"/>
                <a:cs typeface="Times New Roman" panose="02020603050405020304" pitchFamily="18" charset="0"/>
              </a:rPr>
              <a:t>Finance (noun) </a:t>
            </a:r>
          </a:p>
          <a:p>
            <a:pPr lvl="1"/>
            <a:r>
              <a:rPr lang="en-US" dirty="0">
                <a:latin typeface="Calibri (body)"/>
                <a:cs typeface="Times New Roman" panose="02020603050405020304" pitchFamily="18" charset="0"/>
              </a:rPr>
              <a:t>1. The management of large amounts of money, especially by governments or large companies.</a:t>
            </a:r>
          </a:p>
          <a:p>
            <a:pPr lvl="2"/>
            <a:r>
              <a:rPr lang="en-US" sz="2800" dirty="0">
                <a:latin typeface="Calibri (body)"/>
                <a:cs typeface="Times New Roman" panose="02020603050405020304" pitchFamily="18" charset="0"/>
              </a:rPr>
              <a:t>1.1 Monetary support for an enterprise.</a:t>
            </a:r>
          </a:p>
          <a:p>
            <a:pPr lvl="2"/>
            <a:r>
              <a:rPr lang="en-US" sz="2800" dirty="0">
                <a:latin typeface="Calibri (body)"/>
                <a:cs typeface="Times New Roman" panose="02020603050405020304" pitchFamily="18" charset="0"/>
              </a:rPr>
              <a:t>1.2 The monetary resources and affairs of a state, organization, or person.</a:t>
            </a:r>
          </a:p>
        </p:txBody>
      </p:sp>
      <p:sp>
        <p:nvSpPr>
          <p:cNvPr id="4" name="Slide Number Placeholder 3"/>
          <p:cNvSpPr>
            <a:spLocks noGrp="1"/>
          </p:cNvSpPr>
          <p:nvPr>
            <p:ph type="sldNum" sz="quarter" idx="5"/>
          </p:nvPr>
        </p:nvSpPr>
        <p:spPr/>
        <p:txBody>
          <a:bodyPr/>
          <a:lstStyle/>
          <a:p>
            <a:fld id="{7AF37D1F-AD2A-0B49-BAF4-580B3332BB58}" type="slidenum">
              <a:rPr lang="en-US" smtClean="0"/>
              <a:t>8</a:t>
            </a:fld>
            <a:endParaRPr lang="en-US"/>
          </a:p>
        </p:txBody>
      </p:sp>
    </p:spTree>
    <p:extLst>
      <p:ext uri="{BB962C8B-B14F-4D97-AF65-F5344CB8AC3E}">
        <p14:creationId xmlns:p14="http://schemas.microsoft.com/office/powerpoint/2010/main" val="25771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9</a:t>
            </a:fld>
            <a:endParaRPr lang="en-US"/>
          </a:p>
        </p:txBody>
      </p:sp>
    </p:spTree>
    <p:extLst>
      <p:ext uri="{BB962C8B-B14F-4D97-AF65-F5344CB8AC3E}">
        <p14:creationId xmlns:p14="http://schemas.microsoft.com/office/powerpoint/2010/main" val="290236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F37D1F-AD2A-0B49-BAF4-580B3332BB58}" type="slidenum">
              <a:rPr lang="en-US" smtClean="0"/>
              <a:t>10</a:t>
            </a:fld>
            <a:endParaRPr lang="en-US"/>
          </a:p>
        </p:txBody>
      </p:sp>
    </p:spTree>
    <p:extLst>
      <p:ext uri="{BB962C8B-B14F-4D97-AF65-F5344CB8AC3E}">
        <p14:creationId xmlns:p14="http://schemas.microsoft.com/office/powerpoint/2010/main" val="4173937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05255">
              <a:lnSpc>
                <a:spcPct val="100000"/>
              </a:lnSpc>
              <a:spcBef>
                <a:spcPts val="0"/>
              </a:spcBef>
              <a:buSzTx/>
              <a:buNone/>
              <a:defRPr sz="2475"/>
            </a:pPr>
            <a:r>
              <a:rPr lang="en-US" dirty="0"/>
              <a:t>An action-driven term – “solution” – characterized and described by:</a:t>
            </a:r>
          </a:p>
          <a:p>
            <a:pPr marL="457200" indent="-457200" defTabSz="905255">
              <a:lnSpc>
                <a:spcPct val="100000"/>
              </a:lnSpc>
              <a:spcBef>
                <a:spcPts val="0"/>
              </a:spcBef>
              <a:buFont typeface="+mj-lt"/>
              <a:buAutoNum type="arabicPeriod"/>
              <a:defRPr sz="2475"/>
            </a:pPr>
            <a:r>
              <a:rPr lang="en-US" dirty="0"/>
              <a:t>Finance Source - sources of finance the solution relies upon. </a:t>
            </a:r>
          </a:p>
          <a:p>
            <a:pPr marL="457200" indent="-457200" defTabSz="905255">
              <a:lnSpc>
                <a:spcPct val="100000"/>
              </a:lnSpc>
              <a:spcBef>
                <a:spcPts val="0"/>
              </a:spcBef>
              <a:buFont typeface="+mj-lt"/>
              <a:buAutoNum type="arabicPeriod"/>
              <a:defRPr sz="2475"/>
            </a:pPr>
            <a:r>
              <a:rPr lang="en-US" dirty="0"/>
              <a:t>Intermediary - lead agent or intermediaries tasked to manage the operationalization of the solution</a:t>
            </a:r>
          </a:p>
          <a:p>
            <a:pPr marL="457200" indent="-457200" defTabSz="905255">
              <a:lnSpc>
                <a:spcPct val="100000"/>
              </a:lnSpc>
              <a:spcBef>
                <a:spcPts val="0"/>
              </a:spcBef>
              <a:buFont typeface="+mj-lt"/>
              <a:buAutoNum type="arabicPeriod"/>
              <a:defRPr sz="2475"/>
            </a:pPr>
            <a:r>
              <a:rPr lang="en-US" dirty="0"/>
              <a:t>Beneficiaries - or principal stakeholders that either receive the financing or are the targets of the instrument.</a:t>
            </a:r>
          </a:p>
          <a:p>
            <a:pPr marL="457200" indent="-457200" defTabSz="905255">
              <a:lnSpc>
                <a:spcPct val="100000"/>
              </a:lnSpc>
              <a:spcBef>
                <a:spcPts val="0"/>
              </a:spcBef>
              <a:buFont typeface="+mj-lt"/>
              <a:buAutoNum type="arabicPeriod"/>
              <a:defRPr sz="2475"/>
            </a:pPr>
            <a:r>
              <a:rPr lang="en-US" sz="1100" dirty="0"/>
              <a:t>Instruments - used to mobilize, collect, manage and disburse the funding. They can be strictly financial instruments like bonds or equities, or fiscal and regulatory reforms. </a:t>
            </a:r>
          </a:p>
          <a:p>
            <a:pPr marL="457200" indent="-457200" defTabSz="905255">
              <a:lnSpc>
                <a:spcPct val="100000"/>
              </a:lnSpc>
              <a:spcBef>
                <a:spcPts val="0"/>
              </a:spcBef>
              <a:buFont typeface="+mj-lt"/>
              <a:buAutoNum type="arabicPeriod"/>
              <a:defRPr sz="2475"/>
            </a:pPr>
            <a:r>
              <a:rPr lang="en-US" sz="1100" dirty="0"/>
              <a:t>Results - the desired finance results the solution aims to achieve.</a:t>
            </a:r>
            <a:r>
              <a:rPr lang="en-US" dirty="0"/>
              <a:t> </a:t>
            </a:r>
          </a:p>
          <a:p>
            <a:endParaRPr lang="en-US" dirty="0"/>
          </a:p>
        </p:txBody>
      </p:sp>
      <p:sp>
        <p:nvSpPr>
          <p:cNvPr id="4" name="Slide Number Placeholder 3"/>
          <p:cNvSpPr>
            <a:spLocks noGrp="1"/>
          </p:cNvSpPr>
          <p:nvPr>
            <p:ph type="sldNum" sz="quarter" idx="5"/>
          </p:nvPr>
        </p:nvSpPr>
        <p:spPr/>
        <p:txBody>
          <a:bodyPr/>
          <a:lstStyle/>
          <a:p>
            <a:fld id="{7AF37D1F-AD2A-0B49-BAF4-580B3332BB58}" type="slidenum">
              <a:rPr lang="en-US" smtClean="0"/>
              <a:t>11</a:t>
            </a:fld>
            <a:endParaRPr lang="en-US"/>
          </a:p>
        </p:txBody>
      </p:sp>
    </p:spTree>
    <p:extLst>
      <p:ext uri="{BB962C8B-B14F-4D97-AF65-F5344CB8AC3E}">
        <p14:creationId xmlns:p14="http://schemas.microsoft.com/office/powerpoint/2010/main" val="595693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37D1F-AD2A-0B49-BAF4-580B3332BB58}" type="slidenum">
              <a:rPr lang="en-US" smtClean="0"/>
              <a:t>12</a:t>
            </a:fld>
            <a:endParaRPr lang="en-US"/>
          </a:p>
        </p:txBody>
      </p:sp>
    </p:spTree>
    <p:extLst>
      <p:ext uri="{BB962C8B-B14F-4D97-AF65-F5344CB8AC3E}">
        <p14:creationId xmlns:p14="http://schemas.microsoft.com/office/powerpoint/2010/main" val="17569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D187AB-83E8-6B43-A867-643DFE188DE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37328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187AB-83E8-6B43-A867-643DFE188DE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119590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187AB-83E8-6B43-A867-643DFE188DE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249902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ith washout ic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3998" cy="6857998"/>
          </a:xfrm>
          <a:prstGeom prst="rect">
            <a:avLst/>
          </a:prstGeom>
        </p:spPr>
      </p:pic>
      <p:sp>
        <p:nvSpPr>
          <p:cNvPr id="13" name="Content Placeholder 12"/>
          <p:cNvSpPr>
            <a:spLocks noGrp="1"/>
          </p:cNvSpPr>
          <p:nvPr>
            <p:ph sz="quarter" idx="10"/>
          </p:nvPr>
        </p:nvSpPr>
        <p:spPr>
          <a:xfrm>
            <a:off x="638175" y="2684463"/>
            <a:ext cx="7885113" cy="34893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4" name="Title Placeholder 1"/>
          <p:cNvSpPr>
            <a:spLocks noGrp="1"/>
          </p:cNvSpPr>
          <p:nvPr>
            <p:ph type="title"/>
          </p:nvPr>
        </p:nvSpPr>
        <p:spPr>
          <a:xfrm>
            <a:off x="628650" y="1181100"/>
            <a:ext cx="7886700" cy="920978"/>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56377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187AB-83E8-6B43-A867-643DFE188DE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406896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D187AB-83E8-6B43-A867-643DFE188DE6}" type="datetimeFigureOut">
              <a:rPr lang="en-US" smtClean="0"/>
              <a:t>3/30/20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386354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D187AB-83E8-6B43-A867-643DFE188DE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159590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187AB-83E8-6B43-A867-643DFE188DE6}" type="datetimeFigureOut">
              <a:rPr lang="en-US" smtClean="0"/>
              <a:t>3/30/20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1819638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187AB-83E8-6B43-A867-643DFE188DE6}" type="datetimeFigureOut">
              <a:rPr lang="en-US" smtClean="0"/>
              <a:t>3/30/20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287260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187AB-83E8-6B43-A867-643DFE188DE6}" type="datetimeFigureOut">
              <a:rPr lang="en-US" smtClean="0"/>
              <a:t>3/30/20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1446658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187AB-83E8-6B43-A867-643DFE188DE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44378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D187AB-83E8-6B43-A867-643DFE188DE6}" type="datetimeFigureOut">
              <a:rPr lang="en-US" smtClean="0"/>
              <a:t>3/30/20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728BB-F122-3C45-BEAF-9F3565065E22}" type="slidenum">
              <a:rPr lang="en-US" smtClean="0"/>
              <a:t>‹#›</a:t>
            </a:fld>
            <a:endParaRPr lang="en-US"/>
          </a:p>
        </p:txBody>
      </p:sp>
    </p:spTree>
    <p:extLst>
      <p:ext uri="{BB962C8B-B14F-4D97-AF65-F5344CB8AC3E}">
        <p14:creationId xmlns:p14="http://schemas.microsoft.com/office/powerpoint/2010/main" val="195231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187AB-83E8-6B43-A867-643DFE188DE6}" type="datetimeFigureOut">
              <a:rPr lang="en-US" smtClean="0"/>
              <a:t>3/30/20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728BB-F122-3C45-BEAF-9F3565065E22}" type="slidenum">
              <a:rPr lang="en-US" smtClean="0"/>
              <a:t>‹#›</a:t>
            </a:fld>
            <a:endParaRPr lang="en-US"/>
          </a:p>
        </p:txBody>
      </p:sp>
      <p:pic>
        <p:nvPicPr>
          <p:cNvPr id="7" name="Picture 6" descr="Logo_CFA_B-2.jpg">
            <a:extLst>
              <a:ext uri="{FF2B5EF4-FFF2-40B4-BE49-F238E27FC236}">
                <a16:creationId xmlns:a16="http://schemas.microsoft.com/office/drawing/2014/main" id="{940DC203-A99B-A44B-A437-4352C3B58F6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845232" y="5881023"/>
            <a:ext cx="2298768" cy="976977"/>
          </a:xfrm>
          <a:prstGeom prst="rect">
            <a:avLst/>
          </a:prstGeom>
        </p:spPr>
      </p:pic>
    </p:spTree>
    <p:extLst>
      <p:ext uri="{BB962C8B-B14F-4D97-AF65-F5344CB8AC3E}">
        <p14:creationId xmlns:p14="http://schemas.microsoft.com/office/powerpoint/2010/main" val="3038076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blueoceanspartners.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odiversityfinance.org/" TargetMode="External"/><Relationship Id="rId7" Type="http://schemas.openxmlformats.org/officeDocument/2006/relationships/hyperlink" Target="https://pinedatabase.oecd.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undp.org/content/sdfinance/en/home.html" TargetMode="External"/><Relationship Id="rId5" Type="http://schemas.openxmlformats.org/officeDocument/2006/relationships/hyperlink" Target="http://www.conservationfinance.info/" TargetMode="External"/><Relationship Id="rId4" Type="http://schemas.openxmlformats.org/officeDocument/2006/relationships/hyperlink" Target="http://www.conservationfinanceallianc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cfallianc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nservationfinancealliance.org/cfa-white-pap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a:extLst>
              <a:ext uri="{FF2B5EF4-FFF2-40B4-BE49-F238E27FC236}">
                <a16:creationId xmlns:a16="http://schemas.microsoft.com/office/drawing/2014/main" id="{834029FD-7FA1-704A-9BBB-365893485D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4231" y="18327"/>
            <a:ext cx="4256138" cy="1076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B7AE8E-6937-984E-8796-2C02796B4577}"/>
              </a:ext>
            </a:extLst>
          </p:cNvPr>
          <p:cNvSpPr>
            <a:spLocks noGrp="1"/>
          </p:cNvSpPr>
          <p:nvPr>
            <p:ph type="ctrTitle"/>
          </p:nvPr>
        </p:nvSpPr>
        <p:spPr>
          <a:xfrm>
            <a:off x="685800" y="820915"/>
            <a:ext cx="7772400" cy="2022619"/>
          </a:xfrm>
        </p:spPr>
        <p:txBody>
          <a:bodyPr>
            <a:normAutofit/>
          </a:bodyPr>
          <a:lstStyle/>
          <a:p>
            <a:r>
              <a:rPr lang="en-US" dirty="0"/>
              <a:t>Conservation Finance: A Framework</a:t>
            </a:r>
          </a:p>
        </p:txBody>
      </p:sp>
      <p:sp>
        <p:nvSpPr>
          <p:cNvPr id="3" name="Subtitle 2">
            <a:extLst>
              <a:ext uri="{FF2B5EF4-FFF2-40B4-BE49-F238E27FC236}">
                <a16:creationId xmlns:a16="http://schemas.microsoft.com/office/drawing/2014/main" id="{D8583038-050A-C24A-B108-98871170B798}"/>
              </a:ext>
            </a:extLst>
          </p:cNvPr>
          <p:cNvSpPr>
            <a:spLocks noGrp="1"/>
          </p:cNvSpPr>
          <p:nvPr>
            <p:ph type="subTitle" idx="1"/>
          </p:nvPr>
        </p:nvSpPr>
        <p:spPr>
          <a:xfrm>
            <a:off x="1143000" y="3095044"/>
            <a:ext cx="6858000" cy="1655762"/>
          </a:xfrm>
        </p:spPr>
        <p:txBody>
          <a:bodyPr/>
          <a:lstStyle/>
          <a:p>
            <a:r>
              <a:rPr lang="en-US" dirty="0"/>
              <a:t>David Meyers, John Bohorquez, Tracey Cumming, Lucy Emerton,  </a:t>
            </a:r>
            <a:r>
              <a:rPr lang="en-US" dirty="0" err="1"/>
              <a:t>Onno</a:t>
            </a:r>
            <a:r>
              <a:rPr lang="en-US" dirty="0"/>
              <a:t> van den Heuvel, Massimiliano Riva, Ray </a:t>
            </a:r>
            <a:r>
              <a:rPr lang="en-US" dirty="0" err="1"/>
              <a:t>Victurine</a:t>
            </a:r>
            <a:endParaRPr lang="en-US" dirty="0"/>
          </a:p>
        </p:txBody>
      </p:sp>
      <p:pic>
        <p:nvPicPr>
          <p:cNvPr id="4" name="Picture 3" descr="Logo_CFA_B-2.jpg">
            <a:extLst>
              <a:ext uri="{FF2B5EF4-FFF2-40B4-BE49-F238E27FC236}">
                <a16:creationId xmlns:a16="http://schemas.microsoft.com/office/drawing/2014/main" id="{13C76756-0B64-3D41-99B4-79D3F60161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5232" y="5881023"/>
            <a:ext cx="2298768" cy="976977"/>
          </a:xfrm>
          <a:prstGeom prst="rect">
            <a:avLst/>
          </a:prstGeom>
        </p:spPr>
      </p:pic>
      <p:pic>
        <p:nvPicPr>
          <p:cNvPr id="7" name="Picture 6">
            <a:extLst>
              <a:ext uri="{FF2B5EF4-FFF2-40B4-BE49-F238E27FC236}">
                <a16:creationId xmlns:a16="http://schemas.microsoft.com/office/drawing/2014/main" id="{2015F984-E31B-554A-AE1F-2F6612BBD0FA}"/>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25000"/>
                    </a14:imgEffect>
                    <a14:imgEffect>
                      <a14:brightnessContrast bright="33000"/>
                    </a14:imgEffect>
                  </a14:imgLayer>
                </a14:imgProps>
              </a:ext>
              <a:ext uri="{28A0092B-C50C-407E-A947-70E740481C1C}">
                <a14:useLocalDpi xmlns:a14="http://schemas.microsoft.com/office/drawing/2010/main"/>
              </a:ext>
            </a:extLst>
          </a:blip>
          <a:stretch>
            <a:fillRect/>
          </a:stretch>
        </p:blipFill>
        <p:spPr>
          <a:xfrm>
            <a:off x="0" y="4207685"/>
            <a:ext cx="9144000" cy="1805940"/>
          </a:xfrm>
          <a:prstGeom prst="rect">
            <a:avLst/>
          </a:prstGeom>
        </p:spPr>
      </p:pic>
      <p:pic>
        <p:nvPicPr>
          <p:cNvPr id="1031" name="image3.jpeg" descr="FFEM-logo-couleur-RVB-internet.jpg">
            <a:extLst>
              <a:ext uri="{FF2B5EF4-FFF2-40B4-BE49-F238E27FC236}">
                <a16:creationId xmlns:a16="http://schemas.microsoft.com/office/drawing/2014/main" id="{ECE8D1C4-0FF6-254F-8D4F-238C9E99CB5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57995" y="6234068"/>
            <a:ext cx="1701718" cy="4164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image4.jpeg" descr="MAVA_logo_for_Office.jpg">
            <a:extLst>
              <a:ext uri="{FF2B5EF4-FFF2-40B4-BE49-F238E27FC236}">
                <a16:creationId xmlns:a16="http://schemas.microsoft.com/office/drawing/2014/main" id="{6E6FC49A-D575-504B-9C89-D67DC66FCB1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654406" y="6167139"/>
            <a:ext cx="982856" cy="550301"/>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5.jpeg" descr="A picture containing clipart&#10;&#10;Description automatically generated">
            <a:extLst>
              <a:ext uri="{FF2B5EF4-FFF2-40B4-BE49-F238E27FC236}">
                <a16:creationId xmlns:a16="http://schemas.microsoft.com/office/drawing/2014/main" id="{04C55641-B647-2E46-8549-4F3A030C25A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80511" y="6109507"/>
            <a:ext cx="665566" cy="66556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DFA5808-81D9-0B49-B87A-0B5414DA779B}"/>
              </a:ext>
            </a:extLst>
          </p:cNvPr>
          <p:cNvGrpSpPr/>
          <p:nvPr/>
        </p:nvGrpSpPr>
        <p:grpSpPr>
          <a:xfrm>
            <a:off x="5846360" y="5924297"/>
            <a:ext cx="1270401" cy="889901"/>
            <a:chOff x="4827783" y="5993747"/>
            <a:chExt cx="1270401" cy="889901"/>
          </a:xfrm>
        </p:grpSpPr>
        <p:pic>
          <p:nvPicPr>
            <p:cNvPr id="1027" name="image6.jpeg">
              <a:extLst>
                <a:ext uri="{FF2B5EF4-FFF2-40B4-BE49-F238E27FC236}">
                  <a16:creationId xmlns:a16="http://schemas.microsoft.com/office/drawing/2014/main" id="{FCC1EC81-0BCD-4640-B051-64AC92F41BE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26936" y="6478359"/>
              <a:ext cx="1095643" cy="4052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7.jpeg" descr="A close up of a logo&#10;&#10;Description automatically generated">
              <a:extLst>
                <a:ext uri="{FF2B5EF4-FFF2-40B4-BE49-F238E27FC236}">
                  <a16:creationId xmlns:a16="http://schemas.microsoft.com/office/drawing/2014/main" id="{FAFB7158-889B-9345-97BF-6DE520081A8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27783" y="5993747"/>
              <a:ext cx="1270401" cy="385459"/>
            </a:xfrm>
            <a:prstGeom prst="rect">
              <a:avLst/>
            </a:prstGeom>
            <a:noFill/>
            <a:extLst>
              <a:ext uri="{909E8E84-426E-40DD-AFC4-6F175D3DCCD1}">
                <a14:hiddenFill xmlns:a14="http://schemas.microsoft.com/office/drawing/2010/main">
                  <a:solidFill>
                    <a:srgbClr val="FFFFFF"/>
                  </a:solidFill>
                </a14:hiddenFill>
              </a:ext>
            </a:extLst>
          </p:spPr>
        </p:pic>
      </p:grpSp>
      <p:pic>
        <p:nvPicPr>
          <p:cNvPr id="1029" name="Picture 1">
            <a:extLst>
              <a:ext uri="{FF2B5EF4-FFF2-40B4-BE49-F238E27FC236}">
                <a16:creationId xmlns:a16="http://schemas.microsoft.com/office/drawing/2014/main" id="{81AEB9CD-AA04-C240-AFAB-5431CA76399B}"/>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046825" y="5924297"/>
            <a:ext cx="397409" cy="9083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C9F514C9-8B1C-B24C-BB0B-50838369AF00}"/>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9">
            <a:extLst>
              <a:ext uri="{FF2B5EF4-FFF2-40B4-BE49-F238E27FC236}">
                <a16:creationId xmlns:a16="http://schemas.microsoft.com/office/drawing/2014/main" id="{9055AD5F-073C-D34A-8894-0567ACC9C93D}"/>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10">
            <a:extLst>
              <a:ext uri="{FF2B5EF4-FFF2-40B4-BE49-F238E27FC236}">
                <a16:creationId xmlns:a16="http://schemas.microsoft.com/office/drawing/2014/main" id="{F6936C9E-8026-CC45-B655-B9C4ADB7A9C2}"/>
              </a:ext>
            </a:extLst>
          </p:cNvPr>
          <p:cNvSpPr>
            <a:spLocks noChangeArrowheads="1"/>
          </p:cNvSpPr>
          <p:nvPr/>
        </p:nvSpPr>
        <p:spPr bwMode="auto">
          <a:xfrm>
            <a:off x="-360363" y="938213"/>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t>      </a:t>
            </a:r>
            <a:endParaRPr kumimoji="0" lang="en-US"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2710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3A90-6771-604A-8A55-4B5D80F69807}"/>
              </a:ext>
            </a:extLst>
          </p:cNvPr>
          <p:cNvSpPr>
            <a:spLocks noGrp="1"/>
          </p:cNvSpPr>
          <p:nvPr>
            <p:ph type="title"/>
          </p:nvPr>
        </p:nvSpPr>
        <p:spPr>
          <a:xfrm>
            <a:off x="628650" y="86400"/>
            <a:ext cx="7886700" cy="826365"/>
          </a:xfrm>
        </p:spPr>
        <p:txBody>
          <a:bodyPr>
            <a:normAutofit fontScale="90000"/>
          </a:bodyPr>
          <a:lstStyle/>
          <a:p>
            <a:pPr algn="ctr"/>
            <a:r>
              <a:rPr lang="en-US" dirty="0"/>
              <a:t>Conservation Finance Interventions</a:t>
            </a:r>
          </a:p>
        </p:txBody>
      </p:sp>
      <p:graphicFrame>
        <p:nvGraphicFramePr>
          <p:cNvPr id="4" name="Content Placeholder 3">
            <a:extLst>
              <a:ext uri="{FF2B5EF4-FFF2-40B4-BE49-F238E27FC236}">
                <a16:creationId xmlns:a16="http://schemas.microsoft.com/office/drawing/2014/main" id="{5FE75B45-5F95-864B-9FB8-1847CACBBF7B}"/>
              </a:ext>
            </a:extLst>
          </p:cNvPr>
          <p:cNvGraphicFramePr>
            <a:graphicFrameLocks noGrp="1"/>
          </p:cNvGraphicFramePr>
          <p:nvPr>
            <p:ph idx="1"/>
            <p:extLst/>
          </p:nvPr>
        </p:nvGraphicFramePr>
        <p:xfrm>
          <a:off x="2054942" y="1015543"/>
          <a:ext cx="5034116" cy="4985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830005A-9BD0-504C-9C32-693FF494D454}"/>
              </a:ext>
            </a:extLst>
          </p:cNvPr>
          <p:cNvSpPr txBox="1"/>
          <p:nvPr/>
        </p:nvSpPr>
        <p:spPr>
          <a:xfrm>
            <a:off x="1012108" y="2064019"/>
            <a:ext cx="846189" cy="369332"/>
          </a:xfrm>
          <a:prstGeom prst="rect">
            <a:avLst/>
          </a:prstGeom>
          <a:noFill/>
        </p:spPr>
        <p:txBody>
          <a:bodyPr wrap="square" rtlCol="0">
            <a:spAutoFit/>
          </a:bodyPr>
          <a:lstStyle/>
          <a:p>
            <a:r>
              <a:rPr lang="en-US" dirty="0"/>
              <a:t>Money</a:t>
            </a:r>
          </a:p>
        </p:txBody>
      </p:sp>
      <p:sp>
        <p:nvSpPr>
          <p:cNvPr id="5" name="TextBox 4">
            <a:extLst>
              <a:ext uri="{FF2B5EF4-FFF2-40B4-BE49-F238E27FC236}">
                <a16:creationId xmlns:a16="http://schemas.microsoft.com/office/drawing/2014/main" id="{8E168B3C-A3C9-3F42-AEBC-D40950419BF5}"/>
              </a:ext>
            </a:extLst>
          </p:cNvPr>
          <p:cNvSpPr txBox="1"/>
          <p:nvPr/>
        </p:nvSpPr>
        <p:spPr>
          <a:xfrm>
            <a:off x="1011800" y="4462226"/>
            <a:ext cx="1043142" cy="369332"/>
          </a:xfrm>
          <a:prstGeom prst="rect">
            <a:avLst/>
          </a:prstGeom>
          <a:noFill/>
        </p:spPr>
        <p:txBody>
          <a:bodyPr wrap="square" rtlCol="0">
            <a:spAutoFit/>
          </a:bodyPr>
          <a:lstStyle/>
          <a:p>
            <a:r>
              <a:rPr lang="en-US" dirty="0"/>
              <a:t>Behavior</a:t>
            </a:r>
          </a:p>
        </p:txBody>
      </p:sp>
      <p:sp>
        <p:nvSpPr>
          <p:cNvPr id="6" name="TextBox 5">
            <a:extLst>
              <a:ext uri="{FF2B5EF4-FFF2-40B4-BE49-F238E27FC236}">
                <a16:creationId xmlns:a16="http://schemas.microsoft.com/office/drawing/2014/main" id="{078FBE2F-96F5-2744-97F2-5847FFA414DF}"/>
              </a:ext>
            </a:extLst>
          </p:cNvPr>
          <p:cNvSpPr txBox="1"/>
          <p:nvPr/>
        </p:nvSpPr>
        <p:spPr>
          <a:xfrm>
            <a:off x="2822258" y="5990104"/>
            <a:ext cx="1425039" cy="369332"/>
          </a:xfrm>
          <a:prstGeom prst="rect">
            <a:avLst/>
          </a:prstGeom>
          <a:noFill/>
        </p:spPr>
        <p:txBody>
          <a:bodyPr wrap="square" rtlCol="0">
            <a:spAutoFit/>
          </a:bodyPr>
          <a:lstStyle/>
          <a:p>
            <a:r>
              <a:rPr lang="en-US" dirty="0"/>
              <a:t>↓Negative</a:t>
            </a:r>
          </a:p>
        </p:txBody>
      </p:sp>
      <p:sp>
        <p:nvSpPr>
          <p:cNvPr id="7" name="TextBox 6">
            <a:extLst>
              <a:ext uri="{FF2B5EF4-FFF2-40B4-BE49-F238E27FC236}">
                <a16:creationId xmlns:a16="http://schemas.microsoft.com/office/drawing/2014/main" id="{69A3CE77-7310-1C42-849C-0F71C0D60978}"/>
              </a:ext>
            </a:extLst>
          </p:cNvPr>
          <p:cNvSpPr txBox="1"/>
          <p:nvPr/>
        </p:nvSpPr>
        <p:spPr>
          <a:xfrm>
            <a:off x="5246695" y="6015371"/>
            <a:ext cx="1213482" cy="369332"/>
          </a:xfrm>
          <a:prstGeom prst="rect">
            <a:avLst/>
          </a:prstGeom>
          <a:noFill/>
        </p:spPr>
        <p:txBody>
          <a:bodyPr wrap="square" rtlCol="0">
            <a:spAutoFit/>
          </a:bodyPr>
          <a:lstStyle/>
          <a:p>
            <a:r>
              <a:rPr lang="en-US" dirty="0"/>
              <a:t>↑Positive</a:t>
            </a:r>
          </a:p>
        </p:txBody>
      </p:sp>
      <p:sp>
        <p:nvSpPr>
          <p:cNvPr id="8" name="Rectangle 7">
            <a:extLst>
              <a:ext uri="{FF2B5EF4-FFF2-40B4-BE49-F238E27FC236}">
                <a16:creationId xmlns:a16="http://schemas.microsoft.com/office/drawing/2014/main" id="{2139946E-98E5-154B-AE26-BD023023489D}"/>
              </a:ext>
            </a:extLst>
          </p:cNvPr>
          <p:cNvSpPr/>
          <p:nvPr/>
        </p:nvSpPr>
        <p:spPr>
          <a:xfrm>
            <a:off x="7033934" y="5700156"/>
            <a:ext cx="2110066" cy="1157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9EE8E82-CA73-2E47-BC6F-CEEEFEDE8F02}"/>
              </a:ext>
            </a:extLst>
          </p:cNvPr>
          <p:cNvSpPr/>
          <p:nvPr/>
        </p:nvSpPr>
        <p:spPr>
          <a:xfrm>
            <a:off x="2054942" y="1003820"/>
            <a:ext cx="4978992" cy="4978992"/>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Deliver Better</a:t>
            </a:r>
          </a:p>
        </p:txBody>
      </p:sp>
    </p:spTree>
    <p:extLst>
      <p:ext uri="{BB962C8B-B14F-4D97-AF65-F5344CB8AC3E}">
        <p14:creationId xmlns:p14="http://schemas.microsoft.com/office/powerpoint/2010/main" val="32342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672CD384-FF78-1E4D-95C5-3BE2D65B587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AE6E520-62F5-B64F-B1C7-0A45D653DB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D77E734-4DD7-8E43-AE94-F63D50861D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28F4FBDB-48B0-B74A-AD9C-6238DA2D95C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D874873-3A21-4040-A762-9769466658C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6" grpId="0"/>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9694FD-21D9-9849-B12F-565497B6F348}"/>
              </a:ext>
            </a:extLst>
          </p:cNvPr>
          <p:cNvSpPr>
            <a:spLocks noGrp="1"/>
          </p:cNvSpPr>
          <p:nvPr>
            <p:ph type="title"/>
          </p:nvPr>
        </p:nvSpPr>
        <p:spPr/>
        <p:txBody>
          <a:bodyPr>
            <a:normAutofit/>
          </a:bodyPr>
          <a:lstStyle/>
          <a:p>
            <a:r>
              <a:rPr lang="en-US" dirty="0">
                <a:solidFill>
                  <a:schemeClr val="tx2"/>
                </a:solidFill>
              </a:rPr>
              <a:t>Elements of a Finance Solution /  Mechanism</a:t>
            </a:r>
          </a:p>
        </p:txBody>
      </p:sp>
      <p:graphicFrame>
        <p:nvGraphicFramePr>
          <p:cNvPr id="7" name="Content Placeholder 6">
            <a:extLst>
              <a:ext uri="{FF2B5EF4-FFF2-40B4-BE49-F238E27FC236}">
                <a16:creationId xmlns:a16="http://schemas.microsoft.com/office/drawing/2014/main" id="{8AE2DBCA-D21D-C54D-A044-331D8C035BB7}"/>
              </a:ext>
            </a:extLst>
          </p:cNvPr>
          <p:cNvGraphicFramePr>
            <a:graphicFrameLocks noGrp="1"/>
          </p:cNvGraphicFramePr>
          <p:nvPr>
            <p:ph idx="1"/>
          </p:nvPr>
        </p:nvGraphicFramePr>
        <p:xfrm>
          <a:off x="272374" y="1600200"/>
          <a:ext cx="8414426" cy="5014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Up-Down Arrow 7">
            <a:extLst>
              <a:ext uri="{FF2B5EF4-FFF2-40B4-BE49-F238E27FC236}">
                <a16:creationId xmlns:a16="http://schemas.microsoft.com/office/drawing/2014/main" id="{F7CC914A-ACC7-8140-A45D-79664D55477B}"/>
              </a:ext>
            </a:extLst>
          </p:cNvPr>
          <p:cNvSpPr/>
          <p:nvPr/>
        </p:nvSpPr>
        <p:spPr>
          <a:xfrm>
            <a:off x="4314547" y="2610035"/>
            <a:ext cx="470517" cy="29930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vert270" wrap="square" lIns="91440" tIns="45720" rIns="91440" bIns="45720" numCol="1" spcCol="0" rtlCol="0" fromWordArt="0" anchor="ctr" anchorCtr="0" forceAA="0" compatLnSpc="1">
            <a:prstTxWarp prst="textNoShape">
              <a:avLst/>
            </a:prstTxWarp>
            <a:noAutofit/>
          </a:bodyPr>
          <a:lstStyle/>
          <a:p>
            <a:pPr algn="ctr"/>
            <a:r>
              <a:rPr lang="en-US" sz="1400" dirty="0">
                <a:ea typeface="Calibri" panose="020F0502020204030204" pitchFamily="34" charset="0"/>
                <a:cs typeface="Times New Roman" panose="02020603050405020304" pitchFamily="18" charset="0"/>
              </a:rPr>
              <a:t>Instrument 3</a:t>
            </a:r>
            <a:endParaRPr lang="en-US" sz="1400" dirty="0"/>
          </a:p>
        </p:txBody>
      </p:sp>
      <p:sp>
        <p:nvSpPr>
          <p:cNvPr id="6" name="TextBox 5">
            <a:extLst>
              <a:ext uri="{FF2B5EF4-FFF2-40B4-BE49-F238E27FC236}">
                <a16:creationId xmlns:a16="http://schemas.microsoft.com/office/drawing/2014/main" id="{1EDBDD12-F8B9-0A49-A26A-5281F07A9732}"/>
              </a:ext>
            </a:extLst>
          </p:cNvPr>
          <p:cNvSpPr txBox="1"/>
          <p:nvPr/>
        </p:nvSpPr>
        <p:spPr>
          <a:xfrm>
            <a:off x="457200" y="1688697"/>
            <a:ext cx="2546431" cy="923330"/>
          </a:xfrm>
          <a:prstGeom prst="rect">
            <a:avLst/>
          </a:prstGeom>
          <a:noFill/>
        </p:spPr>
        <p:txBody>
          <a:bodyPr wrap="square" rtlCol="0">
            <a:spAutoFit/>
          </a:bodyPr>
          <a:lstStyle/>
          <a:p>
            <a:r>
              <a:rPr lang="en-US" dirty="0"/>
              <a:t>Economic Model: What are the economics behind the solution? </a:t>
            </a:r>
          </a:p>
        </p:txBody>
      </p:sp>
    </p:spTree>
    <p:extLst>
      <p:ext uri="{BB962C8B-B14F-4D97-AF65-F5344CB8AC3E}">
        <p14:creationId xmlns:p14="http://schemas.microsoft.com/office/powerpoint/2010/main" val="377029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1E64735-BEB5-DE4C-ADB3-173615FBFEED}"/>
              </a:ext>
            </a:extLst>
          </p:cNvPr>
          <p:cNvSpPr/>
          <p:nvPr/>
        </p:nvSpPr>
        <p:spPr>
          <a:xfrm>
            <a:off x="6763657" y="5700156"/>
            <a:ext cx="2496457" cy="11578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DCF72DF-96CF-C344-823B-F9E69CF1E88C}"/>
              </a:ext>
            </a:extLst>
          </p:cNvPr>
          <p:cNvGrpSpPr/>
          <p:nvPr/>
        </p:nvGrpSpPr>
        <p:grpSpPr>
          <a:xfrm>
            <a:off x="10886" y="729343"/>
            <a:ext cx="9144000" cy="5508171"/>
            <a:chOff x="150471" y="1226917"/>
            <a:chExt cx="7894997" cy="4662708"/>
          </a:xfrm>
        </p:grpSpPr>
        <p:grpSp>
          <p:nvGrpSpPr>
            <p:cNvPr id="15" name="Group 14">
              <a:extLst>
                <a:ext uri="{FF2B5EF4-FFF2-40B4-BE49-F238E27FC236}">
                  <a16:creationId xmlns:a16="http://schemas.microsoft.com/office/drawing/2014/main" id="{4B58749C-1771-C14B-B2CE-D20C0B1F08B6}"/>
                </a:ext>
              </a:extLst>
            </p:cNvPr>
            <p:cNvGrpSpPr/>
            <p:nvPr/>
          </p:nvGrpSpPr>
          <p:grpSpPr>
            <a:xfrm>
              <a:off x="7562791" y="1772678"/>
              <a:ext cx="482677" cy="3688654"/>
              <a:chOff x="8455266" y="1977074"/>
              <a:chExt cx="466175" cy="3505520"/>
            </a:xfrm>
          </p:grpSpPr>
          <p:sp>
            <p:nvSpPr>
              <p:cNvPr id="11" name="Down Arrow 10">
                <a:extLst>
                  <a:ext uri="{FF2B5EF4-FFF2-40B4-BE49-F238E27FC236}">
                    <a16:creationId xmlns:a16="http://schemas.microsoft.com/office/drawing/2014/main" id="{CFC9A1C0-040A-1144-A0A2-8DA18B3BCA28}"/>
                  </a:ext>
                </a:extLst>
              </p:cNvPr>
              <p:cNvSpPr/>
              <p:nvPr/>
            </p:nvSpPr>
            <p:spPr>
              <a:xfrm>
                <a:off x="8455266" y="2188601"/>
                <a:ext cx="466175" cy="32939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284DF72-17CA-6245-AA5B-EED69971CFB2}"/>
                  </a:ext>
                </a:extLst>
              </p:cNvPr>
              <p:cNvSpPr/>
              <p:nvPr/>
            </p:nvSpPr>
            <p:spPr>
              <a:xfrm>
                <a:off x="8574471" y="1977074"/>
                <a:ext cx="231746" cy="1069029"/>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Diagnosis</a:t>
                </a:r>
              </a:p>
            </p:txBody>
          </p:sp>
          <p:sp>
            <p:nvSpPr>
              <p:cNvPr id="13" name="Rectangle 12">
                <a:extLst>
                  <a:ext uri="{FF2B5EF4-FFF2-40B4-BE49-F238E27FC236}">
                    <a16:creationId xmlns:a16="http://schemas.microsoft.com/office/drawing/2014/main" id="{A5229B32-0531-BF4A-823D-A6421510604C}"/>
                  </a:ext>
                </a:extLst>
              </p:cNvPr>
              <p:cNvSpPr/>
              <p:nvPr/>
            </p:nvSpPr>
            <p:spPr>
              <a:xfrm>
                <a:off x="8574472" y="3022014"/>
                <a:ext cx="231745" cy="1093455"/>
              </a:xfrm>
              <a:prstGeom prst="rect">
                <a:avLst/>
              </a:prstGeom>
              <a:solidFill>
                <a:srgbClr val="51C9A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Response</a:t>
                </a:r>
              </a:p>
            </p:txBody>
          </p:sp>
          <p:sp>
            <p:nvSpPr>
              <p:cNvPr id="14" name="Rectangle 13">
                <a:extLst>
                  <a:ext uri="{FF2B5EF4-FFF2-40B4-BE49-F238E27FC236}">
                    <a16:creationId xmlns:a16="http://schemas.microsoft.com/office/drawing/2014/main" id="{26F45A9B-280A-5D4D-892B-3B5541622C35}"/>
                  </a:ext>
                </a:extLst>
              </p:cNvPr>
              <p:cNvSpPr/>
              <p:nvPr/>
            </p:nvSpPr>
            <p:spPr>
              <a:xfrm>
                <a:off x="8574471" y="4076848"/>
                <a:ext cx="215909" cy="1030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Delivery</a:t>
                </a:r>
              </a:p>
            </p:txBody>
          </p:sp>
        </p:grpSp>
        <p:graphicFrame>
          <p:nvGraphicFramePr>
            <p:cNvPr id="5" name="Diagram 4">
              <a:extLst>
                <a:ext uri="{FF2B5EF4-FFF2-40B4-BE49-F238E27FC236}">
                  <a16:creationId xmlns:a16="http://schemas.microsoft.com/office/drawing/2014/main" id="{B821D6FA-195B-4841-892D-B76628787F5E}"/>
                </a:ext>
              </a:extLst>
            </p:cNvPr>
            <p:cNvGraphicFramePr/>
            <p:nvPr>
              <p:extLst>
                <p:ext uri="{D42A27DB-BD31-4B8C-83A1-F6EECF244321}">
                  <p14:modId xmlns:p14="http://schemas.microsoft.com/office/powerpoint/2010/main" val="3277273719"/>
                </p:ext>
              </p:extLst>
            </p:nvPr>
          </p:nvGraphicFramePr>
          <p:xfrm>
            <a:off x="150471" y="1226917"/>
            <a:ext cx="7306851" cy="4662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2110184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0E13F-1CB5-3442-8AFC-3F43CD265949}"/>
              </a:ext>
            </a:extLst>
          </p:cNvPr>
          <p:cNvSpPr>
            <a:spLocks noGrp="1"/>
          </p:cNvSpPr>
          <p:nvPr>
            <p:ph type="title"/>
          </p:nvPr>
        </p:nvSpPr>
        <p:spPr>
          <a:xfrm>
            <a:off x="432088" y="268143"/>
            <a:ext cx="8279823" cy="635335"/>
          </a:xfrm>
        </p:spPr>
        <p:txBody>
          <a:bodyPr vert="horz" lIns="91440" tIns="45720" rIns="91440" bIns="45720" rtlCol="0" anchor="ctr">
            <a:normAutofit fontScale="90000"/>
          </a:bodyPr>
          <a:lstStyle/>
          <a:p>
            <a:pPr algn="ctr"/>
            <a:r>
              <a:rPr lang="en-US" b="1" u="sng" dirty="0">
                <a:solidFill>
                  <a:schemeClr val="tx2"/>
                </a:solidFill>
              </a:rPr>
              <a:t>Approaches to increase income/impact</a:t>
            </a:r>
          </a:p>
        </p:txBody>
      </p:sp>
      <p:graphicFrame>
        <p:nvGraphicFramePr>
          <p:cNvPr id="4" name="Content Placeholder 3">
            <a:extLst>
              <a:ext uri="{FF2B5EF4-FFF2-40B4-BE49-F238E27FC236}">
                <a16:creationId xmlns:a16="http://schemas.microsoft.com/office/drawing/2014/main" id="{F9720F57-CD32-CA46-8D26-FF4338496D0B}"/>
              </a:ext>
            </a:extLst>
          </p:cNvPr>
          <p:cNvGraphicFramePr>
            <a:graphicFrameLocks noGrp="1"/>
          </p:cNvGraphicFramePr>
          <p:nvPr>
            <p:ph idx="1"/>
            <p:extLst/>
          </p:nvPr>
        </p:nvGraphicFramePr>
        <p:xfrm>
          <a:off x="0" y="1000460"/>
          <a:ext cx="9144000" cy="5857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8133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7F6F-0A0B-1842-9C70-E85EA82DC288}"/>
              </a:ext>
            </a:extLst>
          </p:cNvPr>
          <p:cNvSpPr>
            <a:spLocks noGrp="1"/>
          </p:cNvSpPr>
          <p:nvPr>
            <p:ph type="title"/>
          </p:nvPr>
        </p:nvSpPr>
        <p:spPr/>
        <p:txBody>
          <a:bodyPr/>
          <a:lstStyle/>
          <a:p>
            <a:r>
              <a:rPr lang="en-US" dirty="0"/>
              <a:t>Taxonomy of Conservation Finance Mechanisms</a:t>
            </a:r>
          </a:p>
        </p:txBody>
      </p:sp>
      <p:sp>
        <p:nvSpPr>
          <p:cNvPr id="3" name="Content Placeholder 2">
            <a:extLst>
              <a:ext uri="{FF2B5EF4-FFF2-40B4-BE49-F238E27FC236}">
                <a16:creationId xmlns:a16="http://schemas.microsoft.com/office/drawing/2014/main" id="{7CA71CF8-1C90-3941-B7B6-1ACC4A478045}"/>
              </a:ext>
            </a:extLst>
          </p:cNvPr>
          <p:cNvSpPr>
            <a:spLocks noGrp="1"/>
          </p:cNvSpPr>
          <p:nvPr>
            <p:ph idx="1"/>
          </p:nvPr>
        </p:nvSpPr>
        <p:spPr>
          <a:xfrm>
            <a:off x="628650" y="1825625"/>
            <a:ext cx="7886700" cy="4715024"/>
          </a:xfrm>
        </p:spPr>
        <p:txBody>
          <a:bodyPr/>
          <a:lstStyle/>
          <a:p>
            <a:r>
              <a:rPr lang="en-US" dirty="0"/>
              <a:t>Knowledge tool to reflect diversity of available Conservation Finance mechanisms</a:t>
            </a:r>
          </a:p>
          <a:p>
            <a:r>
              <a:rPr lang="en-US" dirty="0"/>
              <a:t>Clear taxonomy is necessary to understand functions and relationships of different approaches</a:t>
            </a:r>
          </a:p>
          <a:p>
            <a:r>
              <a:rPr lang="en-US" dirty="0"/>
              <a:t>Some overlap among categories</a:t>
            </a:r>
          </a:p>
          <a:p>
            <a:r>
              <a:rPr lang="en-US" dirty="0"/>
              <a:t>Most mechanisms work in combination </a:t>
            </a:r>
          </a:p>
          <a:p>
            <a:r>
              <a:rPr lang="en-US" dirty="0"/>
              <a:t>Mix of solutions key to success</a:t>
            </a:r>
          </a:p>
          <a:p>
            <a:endParaRPr lang="en-US" dirty="0"/>
          </a:p>
        </p:txBody>
      </p:sp>
    </p:spTree>
    <p:extLst>
      <p:ext uri="{BB962C8B-B14F-4D97-AF65-F5344CB8AC3E}">
        <p14:creationId xmlns:p14="http://schemas.microsoft.com/office/powerpoint/2010/main" val="295062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5A385-F405-0547-B823-AC129866A4C0}"/>
              </a:ext>
            </a:extLst>
          </p:cNvPr>
          <p:cNvSpPr>
            <a:spLocks noGrp="1"/>
          </p:cNvSpPr>
          <p:nvPr>
            <p:ph type="title"/>
          </p:nvPr>
        </p:nvSpPr>
        <p:spPr>
          <a:xfrm>
            <a:off x="628650" y="365127"/>
            <a:ext cx="7886700" cy="812510"/>
          </a:xfrm>
        </p:spPr>
        <p:txBody>
          <a:bodyPr>
            <a:normAutofit/>
          </a:bodyPr>
          <a:lstStyle/>
          <a:p>
            <a:r>
              <a:rPr lang="en-US" dirty="0"/>
              <a:t>7 Classes of Finance Mechanisms</a:t>
            </a:r>
          </a:p>
        </p:txBody>
      </p:sp>
      <p:sp>
        <p:nvSpPr>
          <p:cNvPr id="3" name="Content Placeholder 2">
            <a:extLst>
              <a:ext uri="{FF2B5EF4-FFF2-40B4-BE49-F238E27FC236}">
                <a16:creationId xmlns:a16="http://schemas.microsoft.com/office/drawing/2014/main" id="{92284C6A-5E6B-3F41-AB88-D0C42D9199C0}"/>
              </a:ext>
            </a:extLst>
          </p:cNvPr>
          <p:cNvSpPr>
            <a:spLocks noGrp="1"/>
          </p:cNvSpPr>
          <p:nvPr>
            <p:ph idx="1"/>
          </p:nvPr>
        </p:nvSpPr>
        <p:spPr>
          <a:xfrm>
            <a:off x="628650" y="1676401"/>
            <a:ext cx="7886700" cy="4180114"/>
          </a:xfrm>
        </p:spPr>
        <p:txBody>
          <a:bodyPr>
            <a:normAutofit/>
          </a:bodyPr>
          <a:lstStyle/>
          <a:p>
            <a:r>
              <a:rPr lang="en-US" dirty="0"/>
              <a:t>Return-Based Investments</a:t>
            </a:r>
          </a:p>
          <a:p>
            <a:r>
              <a:rPr lang="en-US" dirty="0"/>
              <a:t>Economic Instruments</a:t>
            </a:r>
          </a:p>
          <a:p>
            <a:r>
              <a:rPr lang="en-US" dirty="0"/>
              <a:t>Grants and Other Transfers</a:t>
            </a:r>
          </a:p>
          <a:p>
            <a:r>
              <a:rPr lang="en-US" dirty="0"/>
              <a:t>Business and Markets</a:t>
            </a:r>
          </a:p>
          <a:p>
            <a:r>
              <a:rPr lang="en-US" dirty="0"/>
              <a:t>Public Financial Management</a:t>
            </a:r>
          </a:p>
          <a:p>
            <a:r>
              <a:rPr lang="en-US" dirty="0"/>
              <a:t>Risk Management </a:t>
            </a:r>
          </a:p>
          <a:p>
            <a:r>
              <a:rPr lang="en-US" dirty="0"/>
              <a:t>Financial Efficiency </a:t>
            </a:r>
          </a:p>
          <a:p>
            <a:pPr marL="0" indent="0">
              <a:buNone/>
            </a:pPr>
            <a:endParaRPr lang="en-US" b="1" dirty="0"/>
          </a:p>
        </p:txBody>
      </p:sp>
    </p:spTree>
    <p:extLst>
      <p:ext uri="{BB962C8B-B14F-4D97-AF65-F5344CB8AC3E}">
        <p14:creationId xmlns:p14="http://schemas.microsoft.com/office/powerpoint/2010/main" val="171216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953D6-0891-0B47-B38E-2488B36D1175}"/>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C099FDBE-5493-6B43-8DF4-79290E7D0D0C}"/>
              </a:ext>
            </a:extLst>
          </p:cNvPr>
          <p:cNvGraphicFramePr>
            <a:graphicFrameLocks noGrp="1"/>
          </p:cNvGraphicFramePr>
          <p:nvPr>
            <p:ph idx="1"/>
            <p:extLst/>
          </p:nvPr>
        </p:nvGraphicFramePr>
        <p:xfrm>
          <a:off x="763325" y="127220"/>
          <a:ext cx="7617350" cy="6467602"/>
        </p:xfrm>
        <a:graphic>
          <a:graphicData uri="http://schemas.openxmlformats.org/drawingml/2006/table">
            <a:tbl>
              <a:tblPr bandRow="1">
                <a:tableStyleId>{5C22544A-7EE6-4342-B048-85BDC9FD1C3A}</a:tableStyleId>
              </a:tblPr>
              <a:tblGrid>
                <a:gridCol w="3202594">
                  <a:extLst>
                    <a:ext uri="{9D8B030D-6E8A-4147-A177-3AD203B41FA5}">
                      <a16:colId xmlns:a16="http://schemas.microsoft.com/office/drawing/2014/main" val="338688989"/>
                    </a:ext>
                  </a:extLst>
                </a:gridCol>
                <a:gridCol w="4414756">
                  <a:extLst>
                    <a:ext uri="{9D8B030D-6E8A-4147-A177-3AD203B41FA5}">
                      <a16:colId xmlns:a16="http://schemas.microsoft.com/office/drawing/2014/main" val="4083709172"/>
                    </a:ext>
                  </a:extLst>
                </a:gridCol>
              </a:tblGrid>
              <a:tr h="1319916">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Return-Based Investments </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dirty="0">
                          <a:effectLst/>
                        </a:rPr>
                        <a:t>Microfinance</a:t>
                      </a:r>
                    </a:p>
                    <a:p>
                      <a:pPr marL="342900" marR="0" lvl="0" indent="-342900" algn="just">
                        <a:lnSpc>
                          <a:spcPct val="115000"/>
                        </a:lnSpc>
                        <a:spcBef>
                          <a:spcPts val="0"/>
                        </a:spcBef>
                        <a:spcAft>
                          <a:spcPts val="0"/>
                        </a:spcAft>
                        <a:buFont typeface="Symbol" pitchFamily="2" charset="2"/>
                        <a:buChar char=""/>
                      </a:pPr>
                      <a:r>
                        <a:rPr lang="en-US" sz="1100" dirty="0">
                          <a:effectLst/>
                        </a:rPr>
                        <a:t>Peer-to-Peer (P2P) Investing and Crowdfunding</a:t>
                      </a:r>
                    </a:p>
                    <a:p>
                      <a:pPr marL="342900" marR="0" lvl="0" indent="-342900" algn="just">
                        <a:lnSpc>
                          <a:spcPct val="115000"/>
                        </a:lnSpc>
                        <a:spcBef>
                          <a:spcPts val="0"/>
                        </a:spcBef>
                        <a:spcAft>
                          <a:spcPts val="0"/>
                        </a:spcAft>
                        <a:buFont typeface="Symbol" pitchFamily="2" charset="2"/>
                        <a:buChar char=""/>
                      </a:pPr>
                      <a:r>
                        <a:rPr lang="en-US" sz="1100" dirty="0">
                          <a:effectLst/>
                        </a:rPr>
                        <a:t>Angel Investing, Incubators and Venture Capital</a:t>
                      </a:r>
                    </a:p>
                    <a:p>
                      <a:pPr marL="342900" marR="0" lvl="0" indent="-342900" algn="just">
                        <a:lnSpc>
                          <a:spcPct val="115000"/>
                        </a:lnSpc>
                        <a:spcBef>
                          <a:spcPts val="0"/>
                        </a:spcBef>
                        <a:spcAft>
                          <a:spcPts val="0"/>
                        </a:spcAft>
                        <a:buFont typeface="Symbol" pitchFamily="2" charset="2"/>
                        <a:buChar char=""/>
                      </a:pPr>
                      <a:r>
                        <a:rPr lang="en-US" sz="1100" dirty="0">
                          <a:effectLst/>
                        </a:rPr>
                        <a:t>Private Equity</a:t>
                      </a:r>
                    </a:p>
                    <a:p>
                      <a:pPr marL="342900" marR="0" lvl="0" indent="-342900" algn="just">
                        <a:lnSpc>
                          <a:spcPct val="115000"/>
                        </a:lnSpc>
                        <a:spcBef>
                          <a:spcPts val="0"/>
                        </a:spcBef>
                        <a:spcAft>
                          <a:spcPts val="0"/>
                        </a:spcAft>
                        <a:buFont typeface="Symbol" pitchFamily="2" charset="2"/>
                        <a:buChar char=""/>
                      </a:pPr>
                      <a:r>
                        <a:rPr lang="en-US" sz="1100" dirty="0">
                          <a:effectLst/>
                        </a:rPr>
                        <a:t>Debt: Leasing, Bank Loans, Notes, and Trade Finance</a:t>
                      </a:r>
                    </a:p>
                    <a:p>
                      <a:pPr marL="342900" marR="0" lvl="0" indent="-342900" algn="just">
                        <a:lnSpc>
                          <a:spcPct val="115000"/>
                        </a:lnSpc>
                        <a:spcBef>
                          <a:spcPts val="0"/>
                        </a:spcBef>
                        <a:spcAft>
                          <a:spcPts val="0"/>
                        </a:spcAft>
                        <a:buFont typeface="Symbol" pitchFamily="2" charset="2"/>
                        <a:buChar char=""/>
                      </a:pPr>
                      <a:r>
                        <a:rPr lang="en-US" sz="1100" dirty="0">
                          <a:effectLst/>
                        </a:rPr>
                        <a:t>Capital Markets</a:t>
                      </a:r>
                    </a:p>
                    <a:p>
                      <a:pPr marL="342900" marR="0" lvl="0" indent="-342900" algn="just">
                        <a:lnSpc>
                          <a:spcPct val="115000"/>
                        </a:lnSpc>
                        <a:spcBef>
                          <a:spcPts val="0"/>
                        </a:spcBef>
                        <a:spcAft>
                          <a:spcPts val="0"/>
                        </a:spcAft>
                        <a:buFont typeface="Symbol" pitchFamily="2" charset="2"/>
                        <a:buChar char=""/>
                      </a:pPr>
                      <a:r>
                        <a:rPr lang="en-US" sz="1100" dirty="0">
                          <a:effectLst/>
                        </a:rPr>
                        <a:t>Sustainable Investment Strategies</a:t>
                      </a:r>
                      <a:endParaRPr lang="en-US" sz="1100" dirty="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2875973310"/>
                  </a:ext>
                </a:extLst>
              </a:tr>
              <a:tr h="1326438">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Economic Instruments</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dirty="0">
                          <a:effectLst/>
                        </a:rPr>
                        <a:t>Environmentally Related Taxes</a:t>
                      </a:r>
                    </a:p>
                    <a:p>
                      <a:pPr marL="342900" marR="0" lvl="0" indent="-342900" algn="just">
                        <a:lnSpc>
                          <a:spcPct val="115000"/>
                        </a:lnSpc>
                        <a:spcBef>
                          <a:spcPts val="0"/>
                        </a:spcBef>
                        <a:spcAft>
                          <a:spcPts val="0"/>
                        </a:spcAft>
                        <a:buFont typeface="Symbol" pitchFamily="2" charset="2"/>
                        <a:buChar char=""/>
                      </a:pPr>
                      <a:r>
                        <a:rPr lang="en-US" sz="1100" dirty="0">
                          <a:effectLst/>
                        </a:rPr>
                        <a:t>Fees and Charges</a:t>
                      </a:r>
                    </a:p>
                    <a:p>
                      <a:pPr marL="342900" marR="0" lvl="0" indent="-342900" algn="just">
                        <a:lnSpc>
                          <a:spcPct val="115000"/>
                        </a:lnSpc>
                        <a:spcBef>
                          <a:spcPts val="0"/>
                        </a:spcBef>
                        <a:spcAft>
                          <a:spcPts val="0"/>
                        </a:spcAft>
                        <a:buFont typeface="Symbol" pitchFamily="2" charset="2"/>
                        <a:buChar char=""/>
                      </a:pPr>
                      <a:r>
                        <a:rPr lang="en-US" sz="1100" dirty="0">
                          <a:effectLst/>
                        </a:rPr>
                        <a:t>Tradable Resource Use Permits</a:t>
                      </a:r>
                    </a:p>
                    <a:p>
                      <a:pPr marL="342900" marR="0" lvl="0" indent="-342900" algn="just">
                        <a:lnSpc>
                          <a:spcPct val="115000"/>
                        </a:lnSpc>
                        <a:spcBef>
                          <a:spcPts val="0"/>
                        </a:spcBef>
                        <a:spcAft>
                          <a:spcPts val="0"/>
                        </a:spcAft>
                        <a:buFont typeface="Symbol" pitchFamily="2" charset="2"/>
                        <a:buChar char=""/>
                      </a:pPr>
                      <a:r>
                        <a:rPr lang="en-US" sz="1100" dirty="0">
                          <a:effectLst/>
                        </a:rPr>
                        <a:t>Fines and Penalties</a:t>
                      </a:r>
                    </a:p>
                    <a:p>
                      <a:pPr marL="342900" marR="0" lvl="0" indent="-342900" algn="just">
                        <a:lnSpc>
                          <a:spcPct val="115000"/>
                        </a:lnSpc>
                        <a:spcBef>
                          <a:spcPts val="0"/>
                        </a:spcBef>
                        <a:spcAft>
                          <a:spcPts val="0"/>
                        </a:spcAft>
                        <a:buFont typeface="Symbol" pitchFamily="2" charset="2"/>
                        <a:buChar char=""/>
                      </a:pPr>
                      <a:r>
                        <a:rPr lang="en-US" sz="1100" dirty="0">
                          <a:effectLst/>
                        </a:rPr>
                        <a:t>Compensation and Offsets</a:t>
                      </a:r>
                    </a:p>
                    <a:p>
                      <a:pPr marL="342900" marR="0" lvl="0" indent="-342900" algn="just">
                        <a:lnSpc>
                          <a:spcPct val="115000"/>
                        </a:lnSpc>
                        <a:spcBef>
                          <a:spcPts val="0"/>
                        </a:spcBef>
                        <a:spcAft>
                          <a:spcPts val="0"/>
                        </a:spcAft>
                        <a:buFont typeface="Symbol" pitchFamily="2" charset="2"/>
                        <a:buChar char=""/>
                      </a:pPr>
                      <a:r>
                        <a:rPr lang="en-US" sz="1100" dirty="0">
                          <a:effectLst/>
                        </a:rPr>
                        <a:t>Deposit-refund Schemes</a:t>
                      </a:r>
                    </a:p>
                    <a:p>
                      <a:pPr marL="342900" marR="0" lvl="0" indent="-342900" algn="just">
                        <a:lnSpc>
                          <a:spcPct val="115000"/>
                        </a:lnSpc>
                        <a:spcBef>
                          <a:spcPts val="0"/>
                        </a:spcBef>
                        <a:spcAft>
                          <a:spcPts val="0"/>
                        </a:spcAft>
                        <a:buFont typeface="Symbol" pitchFamily="2" charset="2"/>
                        <a:buChar char=""/>
                      </a:pPr>
                      <a:r>
                        <a:rPr lang="en-US" sz="1100" dirty="0">
                          <a:effectLst/>
                        </a:rPr>
                        <a:t>Environmentally Motivated Subsidies</a:t>
                      </a:r>
                      <a:endParaRPr lang="en-US" sz="1100" dirty="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1340435506"/>
                  </a:ext>
                </a:extLst>
              </a:tr>
              <a:tr h="750978">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Grants and Other Transfers</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a:effectLst/>
                        </a:rPr>
                        <a:t>Official Development Assistance (ODA)</a:t>
                      </a:r>
                    </a:p>
                    <a:p>
                      <a:pPr marL="342900" marR="0" lvl="0" indent="-342900" algn="just">
                        <a:lnSpc>
                          <a:spcPct val="115000"/>
                        </a:lnSpc>
                        <a:spcBef>
                          <a:spcPts val="0"/>
                        </a:spcBef>
                        <a:spcAft>
                          <a:spcPts val="0"/>
                        </a:spcAft>
                        <a:buFont typeface="Symbol" pitchFamily="2" charset="2"/>
                        <a:buChar char=""/>
                      </a:pPr>
                      <a:r>
                        <a:rPr lang="en-US" sz="1100">
                          <a:effectLst/>
                        </a:rPr>
                        <a:t>Private and Corporate Philanthropy</a:t>
                      </a:r>
                    </a:p>
                    <a:p>
                      <a:pPr marL="342900" marR="0" lvl="0" indent="-342900" algn="just">
                        <a:lnSpc>
                          <a:spcPct val="115000"/>
                        </a:lnSpc>
                        <a:spcBef>
                          <a:spcPts val="0"/>
                        </a:spcBef>
                        <a:spcAft>
                          <a:spcPts val="0"/>
                        </a:spcAft>
                        <a:buFont typeface="Symbol" pitchFamily="2" charset="2"/>
                        <a:buChar char=""/>
                      </a:pPr>
                      <a:r>
                        <a:rPr lang="en-US" sz="1100">
                          <a:effectLst/>
                        </a:rPr>
                        <a:t>Remittances</a:t>
                      </a:r>
                    </a:p>
                    <a:p>
                      <a:pPr marL="342900" marR="0" lvl="0" indent="-342900" algn="just">
                        <a:lnSpc>
                          <a:spcPct val="115000"/>
                        </a:lnSpc>
                        <a:spcBef>
                          <a:spcPts val="0"/>
                        </a:spcBef>
                        <a:spcAft>
                          <a:spcPts val="0"/>
                        </a:spcAft>
                        <a:buFont typeface="Symbol" pitchFamily="2" charset="2"/>
                        <a:buChar char=""/>
                      </a:pPr>
                      <a:r>
                        <a:rPr lang="en-US" sz="1100">
                          <a:effectLst/>
                        </a:rPr>
                        <a:t>Conservation Trust Funds / Environmental Funds</a:t>
                      </a:r>
                      <a:endParaRPr lang="en-US" sz="110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2047555920"/>
                  </a:ext>
                </a:extLst>
              </a:tr>
              <a:tr h="750978">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Business and Markets</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dirty="0">
                          <a:effectLst/>
                        </a:rPr>
                        <a:t>Supply Chain Resilience</a:t>
                      </a:r>
                    </a:p>
                    <a:p>
                      <a:pPr marL="342900" marR="0" lvl="0" indent="-342900" algn="just">
                        <a:lnSpc>
                          <a:spcPct val="115000"/>
                        </a:lnSpc>
                        <a:spcBef>
                          <a:spcPts val="0"/>
                        </a:spcBef>
                        <a:spcAft>
                          <a:spcPts val="0"/>
                        </a:spcAft>
                        <a:buFont typeface="Symbol" pitchFamily="2" charset="2"/>
                        <a:buChar char=""/>
                      </a:pPr>
                      <a:r>
                        <a:rPr lang="en-US" sz="1100" dirty="0">
                          <a:effectLst/>
                        </a:rPr>
                        <a:t>Conservation Businesses</a:t>
                      </a:r>
                    </a:p>
                    <a:p>
                      <a:pPr marL="342900" marR="0" lvl="0" indent="-342900" algn="just">
                        <a:lnSpc>
                          <a:spcPct val="115000"/>
                        </a:lnSpc>
                        <a:spcBef>
                          <a:spcPts val="0"/>
                        </a:spcBef>
                        <a:spcAft>
                          <a:spcPts val="0"/>
                        </a:spcAft>
                        <a:buFont typeface="Symbol" pitchFamily="2" charset="2"/>
                        <a:buChar char=""/>
                      </a:pPr>
                      <a:r>
                        <a:rPr lang="en-US" sz="1100" dirty="0">
                          <a:effectLst/>
                        </a:rPr>
                        <a:t>Corporate Social Responsibility and Sustainability</a:t>
                      </a:r>
                    </a:p>
                    <a:p>
                      <a:pPr marL="342900" marR="0" lvl="0" indent="-342900" algn="just">
                        <a:lnSpc>
                          <a:spcPct val="115000"/>
                        </a:lnSpc>
                        <a:spcBef>
                          <a:spcPts val="0"/>
                        </a:spcBef>
                        <a:spcAft>
                          <a:spcPts val="0"/>
                        </a:spcAft>
                        <a:buFont typeface="Symbol" pitchFamily="2" charset="2"/>
                        <a:buChar char=""/>
                      </a:pPr>
                      <a:r>
                        <a:rPr lang="en-US" sz="1100" dirty="0">
                          <a:effectLst/>
                        </a:rPr>
                        <a:t>Voluntary Offsets</a:t>
                      </a:r>
                      <a:endParaRPr lang="en-US" sz="1100" dirty="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4126971008"/>
                  </a:ext>
                </a:extLst>
              </a:tr>
              <a:tr h="942797">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Public Financial Management</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a:effectLst/>
                        </a:rPr>
                        <a:t>Public Fiscal Planning, Budgeting and Disbursement</a:t>
                      </a:r>
                    </a:p>
                    <a:p>
                      <a:pPr marL="342900" marR="0" lvl="0" indent="-342900" algn="just">
                        <a:lnSpc>
                          <a:spcPct val="115000"/>
                        </a:lnSpc>
                        <a:spcBef>
                          <a:spcPts val="0"/>
                        </a:spcBef>
                        <a:spcAft>
                          <a:spcPts val="0"/>
                        </a:spcAft>
                        <a:buFont typeface="Symbol" pitchFamily="2" charset="2"/>
                        <a:buChar char=""/>
                      </a:pPr>
                      <a:r>
                        <a:rPr lang="en-US" sz="1100">
                          <a:effectLst/>
                        </a:rPr>
                        <a:t>Fiscal Transfers</a:t>
                      </a:r>
                    </a:p>
                    <a:p>
                      <a:pPr marL="342900" marR="0" lvl="0" indent="-342900" algn="just">
                        <a:lnSpc>
                          <a:spcPct val="115000"/>
                        </a:lnSpc>
                        <a:spcBef>
                          <a:spcPts val="0"/>
                        </a:spcBef>
                        <a:spcAft>
                          <a:spcPts val="0"/>
                        </a:spcAft>
                        <a:buFont typeface="Symbol" pitchFamily="2" charset="2"/>
                        <a:buChar char=""/>
                      </a:pPr>
                      <a:r>
                        <a:rPr lang="en-US" sz="1100">
                          <a:effectLst/>
                        </a:rPr>
                        <a:t>Government Grants</a:t>
                      </a:r>
                    </a:p>
                    <a:p>
                      <a:pPr marL="342900" marR="0" lvl="0" indent="-342900" algn="just">
                        <a:lnSpc>
                          <a:spcPct val="115000"/>
                        </a:lnSpc>
                        <a:spcBef>
                          <a:spcPts val="0"/>
                        </a:spcBef>
                        <a:spcAft>
                          <a:spcPts val="0"/>
                        </a:spcAft>
                        <a:buFont typeface="Symbol" pitchFamily="2" charset="2"/>
                        <a:buChar char=""/>
                      </a:pPr>
                      <a:r>
                        <a:rPr lang="en-US" sz="1100">
                          <a:effectLst/>
                        </a:rPr>
                        <a:t>Reforming Harmful Subsidies</a:t>
                      </a:r>
                    </a:p>
                    <a:p>
                      <a:pPr marL="342900" marR="0" lvl="0" indent="-342900" algn="just">
                        <a:lnSpc>
                          <a:spcPct val="115000"/>
                        </a:lnSpc>
                        <a:spcBef>
                          <a:spcPts val="0"/>
                        </a:spcBef>
                        <a:spcAft>
                          <a:spcPts val="0"/>
                        </a:spcAft>
                        <a:buFont typeface="Symbol" pitchFamily="2" charset="2"/>
                        <a:buChar char=""/>
                      </a:pPr>
                      <a:r>
                        <a:rPr lang="en-US" sz="1100">
                          <a:effectLst/>
                        </a:rPr>
                        <a:t>Earmarking Revenues for Nature</a:t>
                      </a:r>
                      <a:endParaRPr lang="en-US" sz="110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649048037"/>
                  </a:ext>
                </a:extLst>
              </a:tr>
              <a:tr h="559158">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Risk Management</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dirty="0">
                          <a:effectLst/>
                        </a:rPr>
                        <a:t>Insurance Products</a:t>
                      </a:r>
                    </a:p>
                    <a:p>
                      <a:pPr marL="342900" marR="0" lvl="0" indent="-342900" algn="just">
                        <a:lnSpc>
                          <a:spcPct val="115000"/>
                        </a:lnSpc>
                        <a:spcBef>
                          <a:spcPts val="0"/>
                        </a:spcBef>
                        <a:spcAft>
                          <a:spcPts val="0"/>
                        </a:spcAft>
                        <a:buFont typeface="Symbol" pitchFamily="2" charset="2"/>
                        <a:buChar char=""/>
                      </a:pPr>
                      <a:r>
                        <a:rPr lang="en-US" sz="1100" dirty="0">
                          <a:effectLst/>
                        </a:rPr>
                        <a:t>Pay for Success</a:t>
                      </a:r>
                    </a:p>
                    <a:p>
                      <a:pPr marL="342900" marR="0" lvl="0" indent="-342900" algn="just">
                        <a:lnSpc>
                          <a:spcPct val="115000"/>
                        </a:lnSpc>
                        <a:spcBef>
                          <a:spcPts val="0"/>
                        </a:spcBef>
                        <a:spcAft>
                          <a:spcPts val="0"/>
                        </a:spcAft>
                        <a:buFont typeface="Symbol" pitchFamily="2" charset="2"/>
                        <a:buChar char=""/>
                      </a:pPr>
                      <a:r>
                        <a:rPr lang="en-US" sz="1100" dirty="0">
                          <a:effectLst/>
                        </a:rPr>
                        <a:t>Blended Finance</a:t>
                      </a:r>
                      <a:endParaRPr lang="en-US" sz="1100" dirty="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1700803463"/>
                  </a:ext>
                </a:extLst>
              </a:tr>
              <a:tr h="750978">
                <a:tc>
                  <a:txBody>
                    <a:bodyPr/>
                    <a:lstStyle/>
                    <a:p>
                      <a:pPr marL="342900" marR="0" lvl="0" indent="-342900">
                        <a:lnSpc>
                          <a:spcPct val="115000"/>
                        </a:lnSpc>
                        <a:spcBef>
                          <a:spcPts val="0"/>
                        </a:spcBef>
                        <a:spcAft>
                          <a:spcPts val="0"/>
                        </a:spcAft>
                        <a:buFont typeface="Arial" panose="020B0604020202020204" pitchFamily="34" charset="0"/>
                        <a:buChar char="•"/>
                      </a:pPr>
                      <a:r>
                        <a:rPr lang="en-US" sz="1800" dirty="0">
                          <a:effectLst/>
                        </a:rPr>
                        <a:t>Financial Efficiency</a:t>
                      </a:r>
                      <a:endParaRPr lang="en-US" sz="1800" dirty="0">
                        <a:effectLst/>
                        <a:latin typeface="Arial" panose="020B0604020202020204" pitchFamily="34" charset="0"/>
                        <a:ea typeface="Arial" panose="020B0604020202020204" pitchFamily="34" charset="0"/>
                      </a:endParaRPr>
                    </a:p>
                  </a:txBody>
                  <a:tcPr marL="44991" marR="44991" marT="0" marB="0"/>
                </a:tc>
                <a:tc>
                  <a:txBody>
                    <a:bodyPr/>
                    <a:lstStyle/>
                    <a:p>
                      <a:pPr marL="342900" marR="0" lvl="0" indent="-342900" algn="just">
                        <a:lnSpc>
                          <a:spcPct val="115000"/>
                        </a:lnSpc>
                        <a:spcBef>
                          <a:spcPts val="0"/>
                        </a:spcBef>
                        <a:spcAft>
                          <a:spcPts val="0"/>
                        </a:spcAft>
                        <a:buFont typeface="Symbol" pitchFamily="2" charset="2"/>
                        <a:buChar char=""/>
                      </a:pPr>
                      <a:r>
                        <a:rPr lang="en-US" sz="1100" dirty="0">
                          <a:effectLst/>
                        </a:rPr>
                        <a:t>Management Effectiveness</a:t>
                      </a:r>
                    </a:p>
                    <a:p>
                      <a:pPr marL="342900" marR="0" lvl="0" indent="-342900" algn="just">
                        <a:lnSpc>
                          <a:spcPct val="115000"/>
                        </a:lnSpc>
                        <a:spcBef>
                          <a:spcPts val="0"/>
                        </a:spcBef>
                        <a:spcAft>
                          <a:spcPts val="0"/>
                        </a:spcAft>
                        <a:buFont typeface="Symbol" pitchFamily="2" charset="2"/>
                        <a:buChar char=""/>
                      </a:pPr>
                      <a:r>
                        <a:rPr lang="en-US" sz="1100" dirty="0">
                          <a:effectLst/>
                        </a:rPr>
                        <a:t>Public Private Partnerships</a:t>
                      </a:r>
                    </a:p>
                    <a:p>
                      <a:pPr marL="342900" marR="0" lvl="0" indent="-342900" algn="just">
                        <a:lnSpc>
                          <a:spcPct val="115000"/>
                        </a:lnSpc>
                        <a:spcBef>
                          <a:spcPts val="0"/>
                        </a:spcBef>
                        <a:spcAft>
                          <a:spcPts val="0"/>
                        </a:spcAft>
                        <a:buFont typeface="Symbol" pitchFamily="2" charset="2"/>
                        <a:buChar char=""/>
                      </a:pPr>
                      <a:r>
                        <a:rPr lang="en-US" sz="1100" dirty="0">
                          <a:effectLst/>
                        </a:rPr>
                        <a:t>Integrated Accounting	</a:t>
                      </a:r>
                    </a:p>
                    <a:p>
                      <a:pPr marL="342900" marR="0" lvl="0" indent="-342900" algn="just">
                        <a:lnSpc>
                          <a:spcPct val="115000"/>
                        </a:lnSpc>
                        <a:spcBef>
                          <a:spcPts val="0"/>
                        </a:spcBef>
                        <a:spcAft>
                          <a:spcPts val="0"/>
                        </a:spcAft>
                        <a:buFont typeface="Symbol" pitchFamily="2" charset="2"/>
                        <a:buChar char=""/>
                      </a:pPr>
                      <a:r>
                        <a:rPr lang="en-US" sz="1100" dirty="0">
                          <a:effectLst/>
                        </a:rPr>
                        <a:t>Mainstreaming Biodiversity in Development</a:t>
                      </a:r>
                      <a:endParaRPr lang="en-US" sz="1100" dirty="0">
                        <a:effectLst/>
                        <a:latin typeface="Arial" panose="020B0604020202020204" pitchFamily="34" charset="0"/>
                        <a:ea typeface="Arial" panose="020B0604020202020204" pitchFamily="34" charset="0"/>
                      </a:endParaRPr>
                    </a:p>
                  </a:txBody>
                  <a:tcPr marL="44991" marR="44991" marT="0" marB="0"/>
                </a:tc>
                <a:extLst>
                  <a:ext uri="{0D108BD9-81ED-4DB2-BD59-A6C34878D82A}">
                    <a16:rowId xmlns:a16="http://schemas.microsoft.com/office/drawing/2014/main" val="1818022799"/>
                  </a:ext>
                </a:extLst>
              </a:tr>
            </a:tbl>
          </a:graphicData>
        </a:graphic>
      </p:graphicFrame>
    </p:spTree>
    <p:extLst>
      <p:ext uri="{BB962C8B-B14F-4D97-AF65-F5344CB8AC3E}">
        <p14:creationId xmlns:p14="http://schemas.microsoft.com/office/powerpoint/2010/main" val="3599586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E375-8EE6-1244-89D4-09507C610C5E}"/>
              </a:ext>
            </a:extLst>
          </p:cNvPr>
          <p:cNvSpPr>
            <a:spLocks noGrp="1"/>
          </p:cNvSpPr>
          <p:nvPr>
            <p:ph type="title"/>
          </p:nvPr>
        </p:nvSpPr>
        <p:spPr>
          <a:xfrm>
            <a:off x="628650" y="365126"/>
            <a:ext cx="7886700" cy="1126217"/>
          </a:xfrm>
        </p:spPr>
        <p:txBody>
          <a:bodyPr>
            <a:normAutofit/>
          </a:bodyPr>
          <a:lstStyle/>
          <a:p>
            <a:r>
              <a:rPr lang="en-US" sz="4000" dirty="0"/>
              <a:t>Return Based Investments: Examples</a:t>
            </a:r>
          </a:p>
        </p:txBody>
      </p:sp>
      <p:sp>
        <p:nvSpPr>
          <p:cNvPr id="3" name="Content Placeholder 2">
            <a:extLst>
              <a:ext uri="{FF2B5EF4-FFF2-40B4-BE49-F238E27FC236}">
                <a16:creationId xmlns:a16="http://schemas.microsoft.com/office/drawing/2014/main" id="{D303D5AC-C0BD-CA4C-9B7C-84062F378DE8}"/>
              </a:ext>
            </a:extLst>
          </p:cNvPr>
          <p:cNvSpPr>
            <a:spLocks noGrp="1"/>
          </p:cNvSpPr>
          <p:nvPr>
            <p:ph idx="1"/>
          </p:nvPr>
        </p:nvSpPr>
        <p:spPr>
          <a:xfrm>
            <a:off x="628650" y="1364117"/>
            <a:ext cx="7886700" cy="4351338"/>
          </a:xfrm>
        </p:spPr>
        <p:txBody>
          <a:bodyPr/>
          <a:lstStyle/>
          <a:p>
            <a:r>
              <a:rPr lang="en-US" dirty="0"/>
              <a:t>Microfinance – Village Savings and Loan Associations</a:t>
            </a:r>
          </a:p>
          <a:p>
            <a:r>
              <a:rPr lang="en-US" dirty="0"/>
              <a:t>Private Equity - Blue Ocean Partners </a:t>
            </a:r>
          </a:p>
          <a:p>
            <a:r>
              <a:rPr lang="en-US" dirty="0">
                <a:hlinkClick r:id="rId2"/>
              </a:rPr>
              <a:t>https://www.blueoceanspartners.com/</a:t>
            </a:r>
            <a:endParaRPr lang="en-US" dirty="0"/>
          </a:p>
          <a:p>
            <a:r>
              <a:rPr lang="en-US" dirty="0"/>
              <a:t>Impact Investing – </a:t>
            </a:r>
            <a:r>
              <a:rPr lang="en-US" dirty="0" err="1"/>
              <a:t>Althelia</a:t>
            </a:r>
            <a:r>
              <a:rPr lang="en-US" dirty="0"/>
              <a:t>/</a:t>
            </a:r>
            <a:r>
              <a:rPr lang="en-US" dirty="0" err="1"/>
              <a:t>Mirova</a:t>
            </a:r>
            <a:endParaRPr lang="en-US" dirty="0"/>
          </a:p>
        </p:txBody>
      </p:sp>
      <p:pic>
        <p:nvPicPr>
          <p:cNvPr id="4" name="Content Placeholder 4">
            <a:extLst>
              <a:ext uri="{FF2B5EF4-FFF2-40B4-BE49-F238E27FC236}">
                <a16:creationId xmlns:a16="http://schemas.microsoft.com/office/drawing/2014/main" id="{4CFA46F5-7A78-314A-8BEE-A55C37E786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3638" y="3799114"/>
            <a:ext cx="5210939" cy="3058886"/>
          </a:xfrm>
          <a:prstGeom prst="rect">
            <a:avLst/>
          </a:prstGeom>
        </p:spPr>
      </p:pic>
    </p:spTree>
    <p:extLst>
      <p:ext uri="{BB962C8B-B14F-4D97-AF65-F5344CB8AC3E}">
        <p14:creationId xmlns:p14="http://schemas.microsoft.com/office/powerpoint/2010/main" val="199686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5006D9-8FFC-0440-895E-247FE4FA8F7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a:ext>
            </a:extLst>
          </a:blip>
          <a:stretch>
            <a:fillRect/>
          </a:stretch>
        </p:blipFill>
        <p:spPr>
          <a:xfrm>
            <a:off x="3004458" y="1350283"/>
            <a:ext cx="5976256" cy="3984171"/>
          </a:xfrm>
          <a:prstGeom prst="rect">
            <a:avLst/>
          </a:prstGeom>
          <a:effectLst>
            <a:softEdge rad="254000"/>
          </a:effectLst>
        </p:spPr>
      </p:pic>
      <p:sp>
        <p:nvSpPr>
          <p:cNvPr id="2" name="Title 1">
            <a:extLst>
              <a:ext uri="{FF2B5EF4-FFF2-40B4-BE49-F238E27FC236}">
                <a16:creationId xmlns:a16="http://schemas.microsoft.com/office/drawing/2014/main" id="{DD3A054B-E23C-DC48-A2C8-C728E3F02EDF}"/>
              </a:ext>
            </a:extLst>
          </p:cNvPr>
          <p:cNvSpPr>
            <a:spLocks noGrp="1"/>
          </p:cNvSpPr>
          <p:nvPr>
            <p:ph type="title"/>
          </p:nvPr>
        </p:nvSpPr>
        <p:spPr/>
        <p:txBody>
          <a:bodyPr/>
          <a:lstStyle/>
          <a:p>
            <a:r>
              <a:rPr lang="en-US" dirty="0"/>
              <a:t>Economic Instruments: Examples</a:t>
            </a:r>
          </a:p>
        </p:txBody>
      </p:sp>
      <p:sp>
        <p:nvSpPr>
          <p:cNvPr id="3" name="Content Placeholder 2">
            <a:extLst>
              <a:ext uri="{FF2B5EF4-FFF2-40B4-BE49-F238E27FC236}">
                <a16:creationId xmlns:a16="http://schemas.microsoft.com/office/drawing/2014/main" id="{3B36ADF7-05BB-AF41-A634-CB7BBF4302DB}"/>
              </a:ext>
            </a:extLst>
          </p:cNvPr>
          <p:cNvSpPr>
            <a:spLocks noGrp="1"/>
          </p:cNvSpPr>
          <p:nvPr>
            <p:ph idx="1"/>
          </p:nvPr>
        </p:nvSpPr>
        <p:spPr/>
        <p:txBody>
          <a:bodyPr/>
          <a:lstStyle/>
          <a:p>
            <a:r>
              <a:rPr lang="en-US" dirty="0"/>
              <a:t>Green Taxes</a:t>
            </a:r>
          </a:p>
          <a:p>
            <a:r>
              <a:rPr lang="en-US" dirty="0"/>
              <a:t>Tourism Entrance Fees</a:t>
            </a:r>
          </a:p>
          <a:p>
            <a:endParaRPr lang="en-US" dirty="0"/>
          </a:p>
          <a:p>
            <a:endParaRPr lang="en-US" dirty="0"/>
          </a:p>
          <a:p>
            <a:endParaRPr lang="en-US" dirty="0"/>
          </a:p>
          <a:p>
            <a:endParaRPr lang="en-US" dirty="0"/>
          </a:p>
          <a:p>
            <a:endParaRPr lang="en-US" dirty="0"/>
          </a:p>
          <a:p>
            <a:r>
              <a:rPr lang="en-US" dirty="0"/>
              <a:t>Tradable Fisheries Quotas</a:t>
            </a:r>
          </a:p>
          <a:p>
            <a:endParaRPr lang="en-US" dirty="0"/>
          </a:p>
        </p:txBody>
      </p:sp>
    </p:spTree>
    <p:extLst>
      <p:ext uri="{BB962C8B-B14F-4D97-AF65-F5344CB8AC3E}">
        <p14:creationId xmlns:p14="http://schemas.microsoft.com/office/powerpoint/2010/main" val="977633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Grants and Other Transfers: Examples</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600941"/>
            <a:ext cx="7886700" cy="4018584"/>
          </a:xfrm>
        </p:spPr>
        <p:txBody>
          <a:bodyPr>
            <a:normAutofit/>
          </a:bodyPr>
          <a:lstStyle/>
          <a:p>
            <a:r>
              <a:rPr lang="en-US" dirty="0"/>
              <a:t>Private and Corporate Philanthropy – The Vibrant Ocean Initiative (previously termed 50 Reefs)</a:t>
            </a:r>
          </a:p>
          <a:p>
            <a:r>
              <a:rPr lang="en-US" dirty="0"/>
              <a:t>Conservation Trust Funds / Environmental Funds – </a:t>
            </a:r>
            <a:r>
              <a:rPr lang="en-US" dirty="0" err="1"/>
              <a:t>RedLAC</a:t>
            </a:r>
            <a:r>
              <a:rPr lang="en-US" dirty="0"/>
              <a:t>, CFA Environmental Funds toolkit</a:t>
            </a:r>
          </a:p>
          <a:p>
            <a:pPr marL="0" indent="0">
              <a:buNone/>
            </a:pPr>
            <a:endParaRPr lang="en-US" dirty="0"/>
          </a:p>
        </p:txBody>
      </p:sp>
      <p:pic>
        <p:nvPicPr>
          <p:cNvPr id="4" name="Picture 3" descr="A screen shot of a person&#10;&#10;Description automatically generated">
            <a:extLst>
              <a:ext uri="{FF2B5EF4-FFF2-40B4-BE49-F238E27FC236}">
                <a16:creationId xmlns:a16="http://schemas.microsoft.com/office/drawing/2014/main" id="{6E3B2EDD-0DA1-AD48-822C-E5528BC2E6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5987" y="3425371"/>
            <a:ext cx="7798013" cy="3328369"/>
          </a:xfrm>
          <a:prstGeom prst="rect">
            <a:avLst/>
          </a:prstGeom>
        </p:spPr>
      </p:pic>
    </p:spTree>
    <p:extLst>
      <p:ext uri="{BB962C8B-B14F-4D97-AF65-F5344CB8AC3E}">
        <p14:creationId xmlns:p14="http://schemas.microsoft.com/office/powerpoint/2010/main" val="215267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A7F1486-6F31-BF4C-A969-35996B8682E4}"/>
              </a:ext>
            </a:extLst>
          </p:cNvPr>
          <p:cNvSpPr>
            <a:spLocks noGrp="1"/>
          </p:cNvSpPr>
          <p:nvPr>
            <p:ph type="title"/>
          </p:nvPr>
        </p:nvSpPr>
        <p:spPr/>
        <p:txBody>
          <a:bodyPr/>
          <a:lstStyle/>
          <a:p>
            <a:endParaRPr lang="en-US" dirty="0"/>
          </a:p>
        </p:txBody>
      </p:sp>
      <p:sp>
        <p:nvSpPr>
          <p:cNvPr id="11" name="Content Placeholder 10">
            <a:extLst>
              <a:ext uri="{FF2B5EF4-FFF2-40B4-BE49-F238E27FC236}">
                <a16:creationId xmlns:a16="http://schemas.microsoft.com/office/drawing/2014/main" id="{06F6B4BD-4E42-5A40-925D-ECC524B11EBB}"/>
              </a:ext>
            </a:extLst>
          </p:cNvPr>
          <p:cNvSpPr>
            <a:spLocks noGrp="1"/>
          </p:cNvSpPr>
          <p:nvPr>
            <p:ph idx="1"/>
          </p:nvPr>
        </p:nvSpPr>
        <p:spPr>
          <a:xfrm>
            <a:off x="628650" y="1758157"/>
            <a:ext cx="7886700" cy="4633171"/>
          </a:xfrm>
        </p:spPr>
        <p:txBody>
          <a:bodyPr>
            <a:normAutofit/>
          </a:bodyPr>
          <a:lstStyle/>
          <a:p>
            <a:r>
              <a:rPr lang="en-US" dirty="0"/>
              <a:t>The CFA is the leading global professional alliance for conservation finance experts, practitioners, and organizations.</a:t>
            </a:r>
          </a:p>
          <a:p>
            <a:r>
              <a:rPr lang="en-US" dirty="0"/>
              <a:t>Our mission is to </a:t>
            </a:r>
            <a:r>
              <a:rPr lang="en-US" i="1" dirty="0"/>
              <a:t>promote awareness, expertise, and innovation in conservation finance globally</a:t>
            </a:r>
            <a:r>
              <a:rPr lang="en-US" dirty="0"/>
              <a:t>.</a:t>
            </a:r>
          </a:p>
          <a:p>
            <a:r>
              <a:rPr lang="en-US" dirty="0"/>
              <a:t>Working Groups</a:t>
            </a:r>
          </a:p>
          <a:p>
            <a:r>
              <a:rPr lang="en-US" dirty="0"/>
              <a:t>Practice Standards</a:t>
            </a:r>
          </a:p>
          <a:p>
            <a:r>
              <a:rPr lang="en-US" dirty="0"/>
              <a:t>White Papers and Reports</a:t>
            </a:r>
          </a:p>
          <a:p>
            <a:r>
              <a:rPr lang="en-US" dirty="0"/>
              <a:t>Global Network / Webinars</a:t>
            </a:r>
          </a:p>
          <a:p>
            <a:endParaRPr lang="en-US" dirty="0"/>
          </a:p>
        </p:txBody>
      </p:sp>
      <p:pic>
        <p:nvPicPr>
          <p:cNvPr id="12" name="Content Placeholder 6">
            <a:extLst>
              <a:ext uri="{FF2B5EF4-FFF2-40B4-BE49-F238E27FC236}">
                <a16:creationId xmlns:a16="http://schemas.microsoft.com/office/drawing/2014/main" id="{40E99232-00B9-3E40-91FF-E3183425F4D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53637" y="65159"/>
            <a:ext cx="6686550" cy="1692998"/>
          </a:xfrm>
        </p:spPr>
      </p:pic>
    </p:spTree>
    <p:extLst>
      <p:ext uri="{BB962C8B-B14F-4D97-AF65-F5344CB8AC3E}">
        <p14:creationId xmlns:p14="http://schemas.microsoft.com/office/powerpoint/2010/main" val="4106687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5">
            <a:extLst>
              <a:ext uri="{FF2B5EF4-FFF2-40B4-BE49-F238E27FC236}">
                <a16:creationId xmlns:a16="http://schemas.microsoft.com/office/drawing/2014/main" id="{0712B0D7-8387-414D-9566-BD15B58A6BC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rot="272065">
            <a:off x="6576770" y="2192007"/>
            <a:ext cx="1998680" cy="1309588"/>
          </a:xfrm>
          <a:prstGeom prst="rect">
            <a:avLst/>
          </a:prstGeom>
        </p:spPr>
      </p:pic>
      <p:sp>
        <p:nvSpPr>
          <p:cNvPr id="18" name="TextBox 17">
            <a:extLst>
              <a:ext uri="{FF2B5EF4-FFF2-40B4-BE49-F238E27FC236}">
                <a16:creationId xmlns:a16="http://schemas.microsoft.com/office/drawing/2014/main" id="{77E68159-7EC0-464E-A7CE-4DE008A9B814}"/>
              </a:ext>
            </a:extLst>
          </p:cNvPr>
          <p:cNvSpPr txBox="1"/>
          <p:nvPr/>
        </p:nvSpPr>
        <p:spPr>
          <a:xfrm>
            <a:off x="326570" y="2505940"/>
            <a:ext cx="6935304" cy="1938992"/>
          </a:xfrm>
          <a:prstGeom prst="rect">
            <a:avLst/>
          </a:prstGeom>
          <a:noFill/>
        </p:spPr>
        <p:txBody>
          <a:bodyPr wrap="square" rtlCol="0">
            <a:spAutoFit/>
          </a:bodyPr>
          <a:lstStyle/>
          <a:p>
            <a:pPr marL="472679" lvl="1" indent="-342900">
              <a:buFont typeface="Wingdings" panose="05000000000000000000" pitchFamily="2" charset="2"/>
              <a:buChar char="§"/>
            </a:pPr>
            <a:r>
              <a:rPr lang="en-PH" sz="2400" dirty="0"/>
              <a:t>2018: New PA Law  (E-NIPAS) +&gt; increases the number of gazette PAs from 13 to 107</a:t>
            </a:r>
          </a:p>
          <a:p>
            <a:pPr marL="472679" lvl="1" indent="-342900">
              <a:buFont typeface="Wingdings" panose="05000000000000000000" pitchFamily="2" charset="2"/>
              <a:buChar char="§"/>
            </a:pPr>
            <a:r>
              <a:rPr lang="en-PH" sz="2400" dirty="0"/>
              <a:t>2019: New PA regulations adopted</a:t>
            </a:r>
          </a:p>
          <a:p>
            <a:pPr marL="472679" lvl="1" indent="-342900">
              <a:buFont typeface="Wingdings" panose="05000000000000000000" pitchFamily="2" charset="2"/>
              <a:buChar char="§"/>
            </a:pPr>
            <a:r>
              <a:rPr lang="en-US" sz="2400" dirty="0"/>
              <a:t>2020: New budget proposal adopted by Congress of US$ $46 Million</a:t>
            </a:r>
          </a:p>
        </p:txBody>
      </p:sp>
      <p:sp>
        <p:nvSpPr>
          <p:cNvPr id="10" name="TextBox 9">
            <a:extLst>
              <a:ext uri="{FF2B5EF4-FFF2-40B4-BE49-F238E27FC236}">
                <a16:creationId xmlns:a16="http://schemas.microsoft.com/office/drawing/2014/main" id="{990E5332-165F-457D-BFAE-9375E9F02AA4}"/>
              </a:ext>
            </a:extLst>
          </p:cNvPr>
          <p:cNvSpPr txBox="1"/>
          <p:nvPr/>
        </p:nvSpPr>
        <p:spPr>
          <a:xfrm>
            <a:off x="326570" y="1820825"/>
            <a:ext cx="6308239" cy="461665"/>
          </a:xfrm>
          <a:prstGeom prst="rect">
            <a:avLst/>
          </a:prstGeom>
          <a:solidFill>
            <a:schemeClr val="bg1"/>
          </a:solidFill>
          <a:ln>
            <a:noFill/>
          </a:ln>
        </p:spPr>
        <p:txBody>
          <a:bodyPr wrap="square" rtlCol="0">
            <a:spAutoFit/>
          </a:bodyPr>
          <a:lstStyle/>
          <a:p>
            <a:pPr marL="129779" lvl="1"/>
            <a:r>
              <a:rPr lang="en-US" sz="2400" b="1" dirty="0"/>
              <a:t>1. New Protected Area Budget</a:t>
            </a:r>
          </a:p>
        </p:txBody>
      </p:sp>
      <p:sp>
        <p:nvSpPr>
          <p:cNvPr id="17" name="TextBox 16">
            <a:extLst>
              <a:ext uri="{FF2B5EF4-FFF2-40B4-BE49-F238E27FC236}">
                <a16:creationId xmlns:a16="http://schemas.microsoft.com/office/drawing/2014/main" id="{5967B91C-9AE8-44D7-820B-B0A16EC48F2C}"/>
              </a:ext>
            </a:extLst>
          </p:cNvPr>
          <p:cNvSpPr txBox="1"/>
          <p:nvPr/>
        </p:nvSpPr>
        <p:spPr>
          <a:xfrm>
            <a:off x="326570" y="4726403"/>
            <a:ext cx="6205761" cy="1938992"/>
          </a:xfrm>
          <a:prstGeom prst="rect">
            <a:avLst/>
          </a:prstGeom>
          <a:solidFill>
            <a:schemeClr val="bg1">
              <a:alpha val="51000"/>
            </a:schemeClr>
          </a:solidFill>
          <a:ln>
            <a:noFill/>
          </a:ln>
        </p:spPr>
        <p:txBody>
          <a:bodyPr wrap="square" rtlCol="0">
            <a:spAutoFit/>
          </a:bodyPr>
          <a:lstStyle/>
          <a:p>
            <a:pPr marL="129779" lvl="1"/>
            <a:r>
              <a:rPr lang="en-US" sz="2400" b="1" dirty="0"/>
              <a:t>2. Payment Platform with </a:t>
            </a:r>
            <a:r>
              <a:rPr lang="en-US" sz="2400" b="1" dirty="0" err="1"/>
              <a:t>Gcash</a:t>
            </a:r>
            <a:r>
              <a:rPr lang="en-US" sz="2400" b="1" dirty="0"/>
              <a:t> </a:t>
            </a:r>
          </a:p>
          <a:p>
            <a:pPr marL="129779" lvl="1"/>
            <a:endParaRPr lang="en-US" sz="2400" b="1" dirty="0"/>
          </a:p>
          <a:p>
            <a:pPr marL="472679" lvl="1" indent="-342900">
              <a:buFont typeface="Wingdings" panose="05000000000000000000" pitchFamily="2" charset="2"/>
              <a:buChar char="§"/>
            </a:pPr>
            <a:r>
              <a:rPr lang="en-US" sz="2400" dirty="0"/>
              <a:t>2019: Launch and initial contribution of US$500,000 for tree planting in watersheds with a landscape conservation approach</a:t>
            </a:r>
          </a:p>
        </p:txBody>
      </p:sp>
      <p:pic>
        <p:nvPicPr>
          <p:cNvPr id="5" name="Picture 4">
            <a:extLst>
              <a:ext uri="{FF2B5EF4-FFF2-40B4-BE49-F238E27FC236}">
                <a16:creationId xmlns:a16="http://schemas.microsoft.com/office/drawing/2014/main" id="{E580B1BF-94F8-4866-9A30-1B1CBC0713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11255" y="3823297"/>
            <a:ext cx="1412834" cy="2842098"/>
          </a:xfrm>
          <a:prstGeom prst="rect">
            <a:avLst/>
          </a:prstGeom>
        </p:spPr>
      </p:pic>
      <p:sp>
        <p:nvSpPr>
          <p:cNvPr id="3" name="CuadroTexto 2">
            <a:extLst>
              <a:ext uri="{FF2B5EF4-FFF2-40B4-BE49-F238E27FC236}">
                <a16:creationId xmlns:a16="http://schemas.microsoft.com/office/drawing/2014/main" id="{7CA8F4AF-274D-9940-8CE4-D408E7921BDB}"/>
              </a:ext>
            </a:extLst>
          </p:cNvPr>
          <p:cNvSpPr txBox="1"/>
          <p:nvPr/>
        </p:nvSpPr>
        <p:spPr>
          <a:xfrm>
            <a:off x="0" y="0"/>
            <a:ext cx="9144000" cy="1077218"/>
          </a:xfrm>
          <a:prstGeom prst="rect">
            <a:avLst/>
          </a:prstGeom>
          <a:solidFill>
            <a:schemeClr val="tx1"/>
          </a:solidFill>
        </p:spPr>
        <p:txBody>
          <a:bodyPr wrap="square" rtlCol="0">
            <a:spAutoFit/>
          </a:bodyPr>
          <a:lstStyle/>
          <a:p>
            <a:pPr algn="ctr"/>
            <a:r>
              <a:rPr lang="en-GB" sz="3200" b="1" dirty="0">
                <a:solidFill>
                  <a:schemeClr val="bg1"/>
                </a:solidFill>
                <a:latin typeface="Aharoni" panose="02010803020104030203" pitchFamily="2" charset="-79"/>
                <a:cs typeface="Aharoni" panose="02010803020104030203" pitchFamily="2" charset="-79"/>
              </a:rPr>
              <a:t>BIOFIN Country Example</a:t>
            </a:r>
          </a:p>
          <a:p>
            <a:pPr algn="ctr"/>
            <a:r>
              <a:rPr lang="en-GB" sz="3200" b="1" dirty="0">
                <a:solidFill>
                  <a:schemeClr val="bg1"/>
                </a:solidFill>
                <a:latin typeface="Aharoni" panose="02010803020104030203" pitchFamily="2" charset="-79"/>
                <a:cs typeface="Aharoni" panose="02010803020104030203" pitchFamily="2" charset="-79"/>
              </a:rPr>
              <a:t>The Philippines</a:t>
            </a:r>
          </a:p>
        </p:txBody>
      </p:sp>
      <p:sp>
        <p:nvSpPr>
          <p:cNvPr id="11" name="Content Placeholder 1">
            <a:extLst>
              <a:ext uri="{FF2B5EF4-FFF2-40B4-BE49-F238E27FC236}">
                <a16:creationId xmlns:a16="http://schemas.microsoft.com/office/drawing/2014/main" id="{BBCDBAF5-744B-46C7-AA67-F96531AF94CC}"/>
              </a:ext>
            </a:extLst>
          </p:cNvPr>
          <p:cNvSpPr txBox="1">
            <a:spLocks/>
          </p:cNvSpPr>
          <p:nvPr/>
        </p:nvSpPr>
        <p:spPr>
          <a:xfrm>
            <a:off x="5987608" y="1328831"/>
            <a:ext cx="3156392" cy="287941"/>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solidFill>
                  <a:srgbClr val="002060"/>
                </a:solidFill>
              </a:rPr>
              <a:t>Congresswoman Josephine Ramirez-Sato</a:t>
            </a:r>
          </a:p>
        </p:txBody>
      </p:sp>
    </p:spTree>
    <p:extLst>
      <p:ext uri="{BB962C8B-B14F-4D97-AF65-F5344CB8AC3E}">
        <p14:creationId xmlns:p14="http://schemas.microsoft.com/office/powerpoint/2010/main" val="14646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Public Financial Management: Examples</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600940"/>
            <a:ext cx="7886700" cy="5257060"/>
          </a:xfrm>
        </p:spPr>
        <p:txBody>
          <a:bodyPr>
            <a:normAutofit lnSpcReduction="10000"/>
          </a:bodyPr>
          <a:lstStyle/>
          <a:p>
            <a:r>
              <a:rPr lang="en-US" dirty="0"/>
              <a:t>Fiscal Transfers – Portugal’s “Local Finances Law”</a:t>
            </a:r>
          </a:p>
          <a:p>
            <a:r>
              <a:rPr lang="en-US" dirty="0"/>
              <a:t>Government Grants – Conservation Innovation Grants, USDA (USA)</a:t>
            </a:r>
          </a:p>
          <a:p>
            <a:endParaRPr lang="en-US" dirty="0"/>
          </a:p>
          <a:p>
            <a:endParaRPr lang="en-US" dirty="0"/>
          </a:p>
          <a:p>
            <a:endParaRPr lang="en-US" dirty="0"/>
          </a:p>
          <a:p>
            <a:endParaRPr lang="en-US" dirty="0"/>
          </a:p>
          <a:p>
            <a:pPr marL="0" indent="0">
              <a:buNone/>
            </a:pPr>
            <a:endParaRPr lang="en-US" dirty="0"/>
          </a:p>
          <a:p>
            <a:endParaRPr lang="en-US" dirty="0"/>
          </a:p>
          <a:p>
            <a:r>
              <a:rPr lang="en-US" dirty="0"/>
              <a:t>Earmarking Revenues for Nature – Gasoline taxes, Costa Rica</a:t>
            </a:r>
          </a:p>
        </p:txBody>
      </p:sp>
      <p:pic>
        <p:nvPicPr>
          <p:cNvPr id="4" name="Picture 3" descr="A person sitting in a garden&#10;&#10;Description automatically generated">
            <a:extLst>
              <a:ext uri="{FF2B5EF4-FFF2-40B4-BE49-F238E27FC236}">
                <a16:creationId xmlns:a16="http://schemas.microsoft.com/office/drawing/2014/main" id="{BE479C29-5316-4A48-93A6-FCBF607F79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34473" y="2585056"/>
            <a:ext cx="5193413" cy="3017457"/>
          </a:xfrm>
          <a:prstGeom prst="rect">
            <a:avLst/>
          </a:prstGeom>
        </p:spPr>
      </p:pic>
    </p:spTree>
    <p:extLst>
      <p:ext uri="{BB962C8B-B14F-4D97-AF65-F5344CB8AC3E}">
        <p14:creationId xmlns:p14="http://schemas.microsoft.com/office/powerpoint/2010/main" val="3878479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a:xfrm>
            <a:off x="628650" y="365126"/>
            <a:ext cx="7886700" cy="810531"/>
          </a:xfrm>
        </p:spPr>
        <p:txBody>
          <a:bodyPr/>
          <a:lstStyle/>
          <a:p>
            <a:r>
              <a:rPr lang="en-US" dirty="0"/>
              <a:t>Financial Efficiency: Examples</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394112"/>
            <a:ext cx="7886700" cy="4018584"/>
          </a:xfrm>
        </p:spPr>
        <p:txBody>
          <a:bodyPr>
            <a:normAutofit/>
          </a:bodyPr>
          <a:lstStyle/>
          <a:p>
            <a:r>
              <a:rPr lang="en-US" dirty="0"/>
              <a:t>Mainstreaming Biodiversity in Development – Working for Water program, South Africa</a:t>
            </a:r>
          </a:p>
          <a:p>
            <a:r>
              <a:rPr lang="en-US" dirty="0"/>
              <a:t>Public Private Partnerships – African Parks</a:t>
            </a:r>
          </a:p>
          <a:p>
            <a:endParaRPr lang="en-US" dirty="0"/>
          </a:p>
        </p:txBody>
      </p:sp>
      <p:pic>
        <p:nvPicPr>
          <p:cNvPr id="4" name="Picture 3" descr="A close up of a bird&#10;&#10;Description automatically generated">
            <a:extLst>
              <a:ext uri="{FF2B5EF4-FFF2-40B4-BE49-F238E27FC236}">
                <a16:creationId xmlns:a16="http://schemas.microsoft.com/office/drawing/2014/main" id="{D39202A8-47FB-7343-AEC9-5336D4DA3A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742" y="2960914"/>
            <a:ext cx="8604075" cy="3786344"/>
          </a:xfrm>
          <a:prstGeom prst="rect">
            <a:avLst/>
          </a:prstGeom>
        </p:spPr>
      </p:pic>
    </p:spTree>
    <p:extLst>
      <p:ext uri="{BB962C8B-B14F-4D97-AF65-F5344CB8AC3E}">
        <p14:creationId xmlns:p14="http://schemas.microsoft.com/office/powerpoint/2010/main" val="2809841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itle 1"/>
          <p:cNvSpPr txBox="1">
            <a:spLocks noGrp="1"/>
          </p:cNvSpPr>
          <p:nvPr>
            <p:ph type="title"/>
          </p:nvPr>
        </p:nvSpPr>
        <p:spPr>
          <a:xfrm>
            <a:off x="504093" y="365126"/>
            <a:ext cx="8194430" cy="1325563"/>
          </a:xfrm>
          <a:prstGeom prst="rect">
            <a:avLst/>
          </a:prstGeom>
        </p:spPr>
        <p:txBody>
          <a:bodyPr>
            <a:normAutofit/>
          </a:bodyPr>
          <a:lstStyle/>
          <a:p>
            <a:r>
              <a:rPr lang="en-US" dirty="0"/>
              <a:t>Additional Resources</a:t>
            </a:r>
            <a:endParaRPr dirty="0"/>
          </a:p>
        </p:txBody>
      </p:sp>
      <p:sp>
        <p:nvSpPr>
          <p:cNvPr id="144" name="Content Placeholder 2"/>
          <p:cNvSpPr txBox="1">
            <a:spLocks noGrp="1"/>
          </p:cNvSpPr>
          <p:nvPr>
            <p:ph type="body" idx="1"/>
          </p:nvPr>
        </p:nvSpPr>
        <p:spPr>
          <a:xfrm>
            <a:off x="628650" y="1825625"/>
            <a:ext cx="7886700" cy="4351338"/>
          </a:xfrm>
          <a:prstGeom prst="rect">
            <a:avLst/>
          </a:prstGeom>
        </p:spPr>
        <p:txBody>
          <a:bodyPr/>
          <a:lstStyle/>
          <a:p>
            <a:pPr marL="224027" indent="-224027" defTabSz="896111">
              <a:lnSpc>
                <a:spcPct val="81000"/>
              </a:lnSpc>
              <a:spcBef>
                <a:spcPts val="900"/>
              </a:spcBef>
              <a:defRPr sz="2744"/>
            </a:pPr>
            <a:r>
              <a:rPr dirty="0"/>
              <a:t>BIOFIN Catalogue – </a:t>
            </a:r>
            <a:r>
              <a:rPr u="sng" dirty="0">
                <a:solidFill>
                  <a:srgbClr val="0563C1"/>
                </a:solidFill>
                <a:uFill>
                  <a:solidFill>
                    <a:srgbClr val="0563C1"/>
                  </a:solidFill>
                </a:uFill>
                <a:hlinkClick r:id="rId3"/>
              </a:rPr>
              <a:t>www.biodiversityfinance.org</a:t>
            </a:r>
            <a:r>
              <a:rPr dirty="0"/>
              <a:t> </a:t>
            </a:r>
          </a:p>
          <a:p>
            <a:pPr marL="224027" indent="-224027" defTabSz="896111">
              <a:lnSpc>
                <a:spcPct val="81000"/>
              </a:lnSpc>
              <a:spcBef>
                <a:spcPts val="900"/>
              </a:spcBef>
              <a:defRPr sz="2744"/>
            </a:pPr>
            <a:r>
              <a:rPr dirty="0"/>
              <a:t>CFA Website – </a:t>
            </a:r>
            <a:r>
              <a:rPr u="sng" dirty="0">
                <a:solidFill>
                  <a:srgbClr val="0563C1"/>
                </a:solidFill>
                <a:uFill>
                  <a:solidFill>
                    <a:srgbClr val="0563C1"/>
                  </a:solidFill>
                </a:uFill>
                <a:hlinkClick r:id="rId4"/>
              </a:rPr>
              <a:t>www.conservationfinancealliance.org</a:t>
            </a:r>
            <a:r>
              <a:rPr dirty="0"/>
              <a:t> </a:t>
            </a:r>
          </a:p>
          <a:p>
            <a:pPr marL="224027" indent="-224027" defTabSz="896111">
              <a:lnSpc>
                <a:spcPct val="81000"/>
              </a:lnSpc>
              <a:spcBef>
                <a:spcPts val="900"/>
              </a:spcBef>
              <a:defRPr sz="2744"/>
            </a:pPr>
            <a:r>
              <a:rPr dirty="0"/>
              <a:t>CFA Guide – </a:t>
            </a:r>
            <a:r>
              <a:rPr u="sng" dirty="0">
                <a:solidFill>
                  <a:srgbClr val="0563C1"/>
                </a:solidFill>
                <a:uFill>
                  <a:solidFill>
                    <a:srgbClr val="0563C1"/>
                  </a:solidFill>
                </a:uFill>
                <a:hlinkClick r:id="rId5"/>
              </a:rPr>
              <a:t>www.conservationfinance.info</a:t>
            </a:r>
          </a:p>
          <a:p>
            <a:pPr marL="224027" indent="-224027" defTabSz="896111">
              <a:lnSpc>
                <a:spcPct val="81000"/>
              </a:lnSpc>
              <a:spcBef>
                <a:spcPts val="900"/>
              </a:spcBef>
              <a:defRPr sz="2744"/>
            </a:pPr>
            <a:r>
              <a:rPr dirty="0"/>
              <a:t>UNDP Financing Solutions for SDGs </a:t>
            </a:r>
            <a:r>
              <a:rPr u="sng" dirty="0">
                <a:solidFill>
                  <a:srgbClr val="0563C1"/>
                </a:solidFill>
                <a:uFill>
                  <a:solidFill>
                    <a:srgbClr val="0563C1"/>
                  </a:solidFill>
                </a:uFill>
                <a:hlinkClick r:id="rId6"/>
              </a:rPr>
              <a:t>http://www.undp.org/content/sdfinance/en/home.html</a:t>
            </a:r>
            <a:r>
              <a:rPr dirty="0"/>
              <a:t>  </a:t>
            </a:r>
            <a:endParaRPr lang="en-US" dirty="0"/>
          </a:p>
          <a:p>
            <a:pPr marL="224027" indent="-224027" defTabSz="896111">
              <a:lnSpc>
                <a:spcPct val="81000"/>
              </a:lnSpc>
              <a:spcBef>
                <a:spcPts val="900"/>
              </a:spcBef>
              <a:defRPr sz="2744"/>
            </a:pPr>
            <a:r>
              <a:rPr lang="en-US" dirty="0"/>
              <a:t>OECD PINE Database - </a:t>
            </a:r>
            <a:r>
              <a:rPr lang="en-US" dirty="0">
                <a:hlinkClick r:id="rId7"/>
              </a:rPr>
              <a:t>https://pinedatabase.oecd.org/</a:t>
            </a:r>
            <a:r>
              <a:rPr lang="en-US" dirty="0"/>
              <a:t> </a:t>
            </a:r>
            <a:endParaRPr dirty="0"/>
          </a:p>
        </p:txBody>
      </p:sp>
    </p:spTree>
    <p:extLst>
      <p:ext uri="{BB962C8B-B14F-4D97-AF65-F5344CB8AC3E}">
        <p14:creationId xmlns:p14="http://schemas.microsoft.com/office/powerpoint/2010/main" val="1762612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BF14-9196-914F-ABD5-D047F0F81AB8}"/>
              </a:ext>
            </a:extLst>
          </p:cNvPr>
          <p:cNvSpPr>
            <a:spLocks noGrp="1"/>
          </p:cNvSpPr>
          <p:nvPr>
            <p:ph type="title"/>
          </p:nvPr>
        </p:nvSpPr>
        <p:spPr/>
        <p:txBody>
          <a:bodyPr/>
          <a:lstStyle/>
          <a:p>
            <a:r>
              <a:rPr lang="en-US" dirty="0"/>
              <a:t>Future Directions</a:t>
            </a:r>
          </a:p>
        </p:txBody>
      </p:sp>
      <p:sp>
        <p:nvSpPr>
          <p:cNvPr id="3" name="Content Placeholder 2">
            <a:extLst>
              <a:ext uri="{FF2B5EF4-FFF2-40B4-BE49-F238E27FC236}">
                <a16:creationId xmlns:a16="http://schemas.microsoft.com/office/drawing/2014/main" id="{CBEF413B-81EC-CE49-B6FC-570A45A9DAB3}"/>
              </a:ext>
            </a:extLst>
          </p:cNvPr>
          <p:cNvSpPr>
            <a:spLocks noGrp="1"/>
          </p:cNvSpPr>
          <p:nvPr>
            <p:ph idx="1"/>
          </p:nvPr>
        </p:nvSpPr>
        <p:spPr/>
        <p:txBody>
          <a:bodyPr/>
          <a:lstStyle/>
          <a:p>
            <a:r>
              <a:rPr lang="en-US" dirty="0"/>
              <a:t>Conservation Finance Guide</a:t>
            </a:r>
          </a:p>
          <a:p>
            <a:r>
              <a:rPr lang="en-US" dirty="0"/>
              <a:t>Applying structure to existing resources- e.g. the 160+ Mechanisms in BIOFIN Guide</a:t>
            </a:r>
          </a:p>
          <a:p>
            <a:r>
              <a:rPr lang="en-US" dirty="0"/>
              <a:t>Accounting for Conservation / Biodiversity Expenditures and finance needs. </a:t>
            </a:r>
          </a:p>
          <a:p>
            <a:r>
              <a:rPr lang="en-US" dirty="0"/>
              <a:t>Define specific targets in each Class/Category</a:t>
            </a:r>
          </a:p>
          <a:p>
            <a:endParaRPr lang="en-US" dirty="0"/>
          </a:p>
        </p:txBody>
      </p:sp>
    </p:spTree>
    <p:extLst>
      <p:ext uri="{BB962C8B-B14F-4D97-AF65-F5344CB8AC3E}">
        <p14:creationId xmlns:p14="http://schemas.microsoft.com/office/powerpoint/2010/main" val="46716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389" y="935883"/>
            <a:ext cx="8229600" cy="3179889"/>
          </a:xfrm>
        </p:spPr>
        <p:txBody>
          <a:bodyPr>
            <a:normAutofit/>
          </a:bodyPr>
          <a:lstStyle/>
          <a:p>
            <a:pPr marL="0" indent="0" algn="ctr">
              <a:lnSpc>
                <a:spcPct val="110000"/>
              </a:lnSpc>
              <a:buNone/>
            </a:pPr>
            <a:r>
              <a:rPr lang="en-US" sz="2700" dirty="0">
                <a:latin typeface="Helvetica Light"/>
                <a:cs typeface="Helvetica Light"/>
              </a:rPr>
              <a:t>Thank you</a:t>
            </a:r>
          </a:p>
          <a:p>
            <a:pPr marL="0" indent="0" algn="ctr">
              <a:lnSpc>
                <a:spcPct val="110000"/>
              </a:lnSpc>
              <a:buNone/>
            </a:pPr>
            <a:r>
              <a:rPr lang="en-US" sz="2700" dirty="0">
                <a:latin typeface="Helvetica Light"/>
                <a:cs typeface="Helvetica Light"/>
              </a:rPr>
              <a:t>Please visit our website at </a:t>
            </a:r>
            <a:r>
              <a:rPr lang="en-US" sz="2700" dirty="0">
                <a:latin typeface="Helvetica Light"/>
                <a:cs typeface="Helvetica Light"/>
                <a:hlinkClick r:id="rId3"/>
              </a:rPr>
              <a:t>www.cfalliance.org</a:t>
            </a:r>
            <a:r>
              <a:rPr lang="en-US" sz="2700" dirty="0">
                <a:latin typeface="Helvetica Light"/>
                <a:cs typeface="Helvetica Light"/>
              </a:rPr>
              <a:t> to see the latest Conservation Finance news, sign up for our newsletter, or become a CFA member.</a:t>
            </a:r>
          </a:p>
        </p:txBody>
      </p:sp>
      <p:pic>
        <p:nvPicPr>
          <p:cNvPr id="5" name="Picture 4">
            <a:extLst>
              <a:ext uri="{FF2B5EF4-FFF2-40B4-BE49-F238E27FC236}">
                <a16:creationId xmlns:a16="http://schemas.microsoft.com/office/drawing/2014/main" id="{EED004D1-BA00-1349-BFCC-2E8756164A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87" y="3804745"/>
            <a:ext cx="8076809" cy="2045004"/>
          </a:xfrm>
          <a:prstGeom prst="rect">
            <a:avLst/>
          </a:prstGeom>
        </p:spPr>
      </p:pic>
    </p:spTree>
    <p:extLst>
      <p:ext uri="{BB962C8B-B14F-4D97-AF65-F5344CB8AC3E}">
        <p14:creationId xmlns:p14="http://schemas.microsoft.com/office/powerpoint/2010/main" val="4133927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Return-Based Investments</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356498"/>
            <a:ext cx="7886700" cy="4018584"/>
          </a:xfrm>
        </p:spPr>
        <p:txBody>
          <a:bodyPr>
            <a:normAutofit/>
          </a:bodyPr>
          <a:lstStyle/>
          <a:p>
            <a:r>
              <a:rPr lang="en-US" dirty="0"/>
              <a:t>Microfinance</a:t>
            </a:r>
          </a:p>
          <a:p>
            <a:r>
              <a:rPr lang="en-US" dirty="0"/>
              <a:t>Peer-to-Peer (P2P) Investing and Crowdfunding</a:t>
            </a:r>
          </a:p>
          <a:p>
            <a:r>
              <a:rPr lang="en-US" dirty="0"/>
              <a:t>Angel Investing, Incubators and Venture Capital</a:t>
            </a:r>
          </a:p>
          <a:p>
            <a:r>
              <a:rPr lang="en-US" dirty="0"/>
              <a:t>Private Equity</a:t>
            </a:r>
          </a:p>
          <a:p>
            <a:r>
              <a:rPr lang="en-US" dirty="0"/>
              <a:t>Debt: Leasing, Bank Loans, Notes, and Trade Finance</a:t>
            </a:r>
          </a:p>
          <a:p>
            <a:r>
              <a:rPr lang="en-US" dirty="0"/>
              <a:t>Capital Markets</a:t>
            </a:r>
          </a:p>
          <a:p>
            <a:r>
              <a:rPr lang="en-US" dirty="0"/>
              <a:t>Sustainable Investment Strategies</a:t>
            </a:r>
          </a:p>
          <a:p>
            <a:endParaRPr lang="en-US" dirty="0"/>
          </a:p>
        </p:txBody>
      </p:sp>
    </p:spTree>
    <p:extLst>
      <p:ext uri="{BB962C8B-B14F-4D97-AF65-F5344CB8AC3E}">
        <p14:creationId xmlns:p14="http://schemas.microsoft.com/office/powerpoint/2010/main" val="3180445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BD86-493B-034C-8892-686DC839E0CC}"/>
              </a:ext>
            </a:extLst>
          </p:cNvPr>
          <p:cNvSpPr>
            <a:spLocks noGrp="1"/>
          </p:cNvSpPr>
          <p:nvPr>
            <p:ph type="title"/>
          </p:nvPr>
        </p:nvSpPr>
        <p:spPr/>
        <p:txBody>
          <a:bodyPr>
            <a:normAutofit/>
          </a:bodyPr>
          <a:lstStyle/>
          <a:p>
            <a:r>
              <a:rPr lang="en-US" dirty="0"/>
              <a:t>Economic Instruments</a:t>
            </a:r>
          </a:p>
        </p:txBody>
      </p:sp>
      <p:sp>
        <p:nvSpPr>
          <p:cNvPr id="3" name="Content Placeholder 2">
            <a:extLst>
              <a:ext uri="{FF2B5EF4-FFF2-40B4-BE49-F238E27FC236}">
                <a16:creationId xmlns:a16="http://schemas.microsoft.com/office/drawing/2014/main" id="{CA253369-8EA2-B346-A3F3-131417E03FF0}"/>
              </a:ext>
            </a:extLst>
          </p:cNvPr>
          <p:cNvSpPr>
            <a:spLocks noGrp="1"/>
          </p:cNvSpPr>
          <p:nvPr>
            <p:ph idx="1"/>
          </p:nvPr>
        </p:nvSpPr>
        <p:spPr>
          <a:xfrm>
            <a:off x="628650" y="1567441"/>
            <a:ext cx="7886700" cy="4865631"/>
          </a:xfrm>
        </p:spPr>
        <p:txBody>
          <a:bodyPr>
            <a:normAutofit/>
          </a:bodyPr>
          <a:lstStyle/>
          <a:p>
            <a:r>
              <a:rPr lang="en-US" dirty="0"/>
              <a:t>Environmentally Related Taxes</a:t>
            </a:r>
          </a:p>
          <a:p>
            <a:r>
              <a:rPr lang="en-US" dirty="0"/>
              <a:t>Fees and Charges</a:t>
            </a:r>
          </a:p>
          <a:p>
            <a:r>
              <a:rPr lang="en-US" dirty="0"/>
              <a:t>Tradable Resource Use Permits</a:t>
            </a:r>
          </a:p>
          <a:p>
            <a:r>
              <a:rPr lang="en-US" dirty="0"/>
              <a:t>Fines and Penalties</a:t>
            </a:r>
          </a:p>
          <a:p>
            <a:r>
              <a:rPr lang="en-US" dirty="0"/>
              <a:t>Compensation and Offsets</a:t>
            </a:r>
          </a:p>
          <a:p>
            <a:r>
              <a:rPr lang="en-US" dirty="0"/>
              <a:t>Deposit-refund Schemes</a:t>
            </a:r>
          </a:p>
          <a:p>
            <a:r>
              <a:rPr lang="en-US" dirty="0"/>
              <a:t>Environmentally Motivated Subsidies</a:t>
            </a:r>
          </a:p>
          <a:p>
            <a:endParaRPr lang="en-US" dirty="0"/>
          </a:p>
          <a:p>
            <a:pPr marL="0" indent="0">
              <a:buNone/>
            </a:pPr>
            <a:r>
              <a:rPr lang="en-US" dirty="0"/>
              <a:t>- Built from the OECD PINE Database</a:t>
            </a:r>
          </a:p>
        </p:txBody>
      </p:sp>
    </p:spTree>
    <p:extLst>
      <p:ext uri="{BB962C8B-B14F-4D97-AF65-F5344CB8AC3E}">
        <p14:creationId xmlns:p14="http://schemas.microsoft.com/office/powerpoint/2010/main" val="226018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Grants and Other Transfers</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992827"/>
            <a:ext cx="7886700" cy="4018584"/>
          </a:xfrm>
        </p:spPr>
        <p:txBody>
          <a:bodyPr>
            <a:normAutofit/>
          </a:bodyPr>
          <a:lstStyle/>
          <a:p>
            <a:r>
              <a:rPr lang="en-US" dirty="0"/>
              <a:t>Official Development Assistance (ODA)</a:t>
            </a:r>
          </a:p>
          <a:p>
            <a:r>
              <a:rPr lang="en-US" dirty="0"/>
              <a:t>Private and Corporate Philanthropy</a:t>
            </a:r>
          </a:p>
          <a:p>
            <a:r>
              <a:rPr lang="en-US" dirty="0"/>
              <a:t>Remittances</a:t>
            </a:r>
          </a:p>
          <a:p>
            <a:r>
              <a:rPr lang="en-US" dirty="0"/>
              <a:t>Conservation Trust Funds / Environmental Funds</a:t>
            </a:r>
          </a:p>
          <a:p>
            <a:pPr marL="0" indent="0">
              <a:buNone/>
            </a:pPr>
            <a:endParaRPr lang="en-US" dirty="0"/>
          </a:p>
        </p:txBody>
      </p:sp>
    </p:spTree>
    <p:extLst>
      <p:ext uri="{BB962C8B-B14F-4D97-AF65-F5344CB8AC3E}">
        <p14:creationId xmlns:p14="http://schemas.microsoft.com/office/powerpoint/2010/main" val="476276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5F5A-8727-0147-AE76-7A260C14757D}"/>
              </a:ext>
            </a:extLst>
          </p:cNvPr>
          <p:cNvSpPr>
            <a:spLocks noGrp="1"/>
          </p:cNvSpPr>
          <p:nvPr>
            <p:ph type="title"/>
          </p:nvPr>
        </p:nvSpPr>
        <p:spPr/>
        <p:txBody>
          <a:bodyPr/>
          <a:lstStyle/>
          <a:p>
            <a:r>
              <a:rPr lang="en-US" dirty="0"/>
              <a:t>Business and Markets</a:t>
            </a:r>
          </a:p>
        </p:txBody>
      </p:sp>
      <p:sp>
        <p:nvSpPr>
          <p:cNvPr id="3" name="Content Placeholder 2">
            <a:extLst>
              <a:ext uri="{FF2B5EF4-FFF2-40B4-BE49-F238E27FC236}">
                <a16:creationId xmlns:a16="http://schemas.microsoft.com/office/drawing/2014/main" id="{C2F69CCE-9D1F-3F4C-A210-8C39ACEA5896}"/>
              </a:ext>
            </a:extLst>
          </p:cNvPr>
          <p:cNvSpPr>
            <a:spLocks noGrp="1"/>
          </p:cNvSpPr>
          <p:nvPr>
            <p:ph idx="1"/>
          </p:nvPr>
        </p:nvSpPr>
        <p:spPr/>
        <p:txBody>
          <a:bodyPr/>
          <a:lstStyle/>
          <a:p>
            <a:r>
              <a:rPr lang="en-US" dirty="0"/>
              <a:t>Supply Chain Resilience</a:t>
            </a:r>
          </a:p>
          <a:p>
            <a:r>
              <a:rPr lang="en-US" dirty="0"/>
              <a:t>Conservation Businesses</a:t>
            </a:r>
          </a:p>
          <a:p>
            <a:r>
              <a:rPr lang="en-US" dirty="0"/>
              <a:t>Corporate Social Responsibility and Sustainability</a:t>
            </a:r>
          </a:p>
          <a:p>
            <a:r>
              <a:rPr lang="en-US" dirty="0"/>
              <a:t>Voluntary Offsets</a:t>
            </a:r>
          </a:p>
          <a:p>
            <a:endParaRPr lang="en-US" dirty="0"/>
          </a:p>
          <a:p>
            <a:endParaRPr lang="en-US" dirty="0"/>
          </a:p>
        </p:txBody>
      </p:sp>
    </p:spTree>
    <p:extLst>
      <p:ext uri="{BB962C8B-B14F-4D97-AF65-F5344CB8AC3E}">
        <p14:creationId xmlns:p14="http://schemas.microsoft.com/office/powerpoint/2010/main" val="211177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CC49D2A-3F4E-DB4A-9069-99AB91050BFE}"/>
              </a:ext>
            </a:extLst>
          </p:cNvPr>
          <p:cNvPicPr>
            <a:picLocks noGrp="1" noChangeAspect="1"/>
          </p:cNvPicPr>
          <p:nvPr>
            <p:ph idx="1"/>
          </p:nvPr>
        </p:nvPicPr>
        <p:blipFill>
          <a:blip r:embed="rId2"/>
          <a:stretch>
            <a:fillRect/>
          </a:stretch>
        </p:blipFill>
        <p:spPr>
          <a:xfrm>
            <a:off x="55790" y="0"/>
            <a:ext cx="9009270" cy="5922320"/>
          </a:xfrm>
        </p:spPr>
      </p:pic>
      <p:sp>
        <p:nvSpPr>
          <p:cNvPr id="2" name="Title 1">
            <a:extLst>
              <a:ext uri="{FF2B5EF4-FFF2-40B4-BE49-F238E27FC236}">
                <a16:creationId xmlns:a16="http://schemas.microsoft.com/office/drawing/2014/main" id="{B233EA5E-DCAB-4144-A091-E750E637AA06}"/>
              </a:ext>
            </a:extLst>
          </p:cNvPr>
          <p:cNvSpPr>
            <a:spLocks noGrp="1"/>
          </p:cNvSpPr>
          <p:nvPr>
            <p:ph type="title"/>
          </p:nvPr>
        </p:nvSpPr>
        <p:spPr>
          <a:xfrm>
            <a:off x="385581" y="5434837"/>
            <a:ext cx="8237557" cy="1325563"/>
          </a:xfrm>
        </p:spPr>
        <p:txBody>
          <a:bodyPr>
            <a:normAutofit/>
          </a:bodyPr>
          <a:lstStyle/>
          <a:p>
            <a:r>
              <a:rPr lang="en-US" sz="3200" dirty="0">
                <a:hlinkClick r:id="rId3"/>
              </a:rPr>
              <a:t>https://www.conservationfinancealliance.org/cfa-white-paper</a:t>
            </a:r>
            <a:endParaRPr lang="en-US" sz="3200" dirty="0"/>
          </a:p>
        </p:txBody>
      </p:sp>
    </p:spTree>
    <p:extLst>
      <p:ext uri="{BB962C8B-B14F-4D97-AF65-F5344CB8AC3E}">
        <p14:creationId xmlns:p14="http://schemas.microsoft.com/office/powerpoint/2010/main" val="4115403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Public Financial Management</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785998"/>
            <a:ext cx="7886700" cy="4018584"/>
          </a:xfrm>
        </p:spPr>
        <p:txBody>
          <a:bodyPr>
            <a:normAutofit/>
          </a:bodyPr>
          <a:lstStyle/>
          <a:p>
            <a:r>
              <a:rPr lang="en-US" dirty="0"/>
              <a:t>Public Fiscal Planning, Budgeting and Disbursement</a:t>
            </a:r>
          </a:p>
          <a:p>
            <a:r>
              <a:rPr lang="en-US" dirty="0"/>
              <a:t>Fiscal Transfers</a:t>
            </a:r>
          </a:p>
          <a:p>
            <a:r>
              <a:rPr lang="en-US" dirty="0"/>
              <a:t>Government Grants</a:t>
            </a:r>
          </a:p>
          <a:p>
            <a:r>
              <a:rPr lang="en-US" dirty="0"/>
              <a:t>Reforming Harmful Subsidies</a:t>
            </a:r>
          </a:p>
          <a:p>
            <a:r>
              <a:rPr lang="en-US" dirty="0"/>
              <a:t>Earmarking Revenues for Nature</a:t>
            </a:r>
          </a:p>
          <a:p>
            <a:pPr marL="0" indent="0">
              <a:buNone/>
            </a:pPr>
            <a:endParaRPr lang="en-US" dirty="0"/>
          </a:p>
        </p:txBody>
      </p:sp>
    </p:spTree>
    <p:extLst>
      <p:ext uri="{BB962C8B-B14F-4D97-AF65-F5344CB8AC3E}">
        <p14:creationId xmlns:p14="http://schemas.microsoft.com/office/powerpoint/2010/main" val="303089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Risk Management</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981941"/>
            <a:ext cx="7067550" cy="4018584"/>
          </a:xfrm>
        </p:spPr>
        <p:txBody>
          <a:bodyPr>
            <a:normAutofit/>
          </a:bodyPr>
          <a:lstStyle/>
          <a:p>
            <a:r>
              <a:rPr lang="en-US" dirty="0"/>
              <a:t>Insurance Products</a:t>
            </a:r>
          </a:p>
          <a:p>
            <a:r>
              <a:rPr lang="en-US" dirty="0"/>
              <a:t>Pay for Success</a:t>
            </a:r>
          </a:p>
          <a:p>
            <a:r>
              <a:rPr lang="en-US" dirty="0"/>
              <a:t>Blended Finance</a:t>
            </a:r>
          </a:p>
          <a:p>
            <a:endParaRPr lang="en-US" dirty="0"/>
          </a:p>
          <a:p>
            <a:pPr marL="0" indent="0">
              <a:buNone/>
            </a:pPr>
            <a:endParaRPr lang="en-US" dirty="0"/>
          </a:p>
        </p:txBody>
      </p:sp>
    </p:spTree>
    <p:extLst>
      <p:ext uri="{BB962C8B-B14F-4D97-AF65-F5344CB8AC3E}">
        <p14:creationId xmlns:p14="http://schemas.microsoft.com/office/powerpoint/2010/main" val="373479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F0C2-1308-844E-85DC-DF927FE58B8D}"/>
              </a:ext>
            </a:extLst>
          </p:cNvPr>
          <p:cNvSpPr>
            <a:spLocks noGrp="1"/>
          </p:cNvSpPr>
          <p:nvPr>
            <p:ph type="title"/>
          </p:nvPr>
        </p:nvSpPr>
        <p:spPr/>
        <p:txBody>
          <a:bodyPr/>
          <a:lstStyle/>
          <a:p>
            <a:r>
              <a:rPr lang="en-US" dirty="0"/>
              <a:t>Financial Efficiency</a:t>
            </a:r>
          </a:p>
        </p:txBody>
      </p:sp>
      <p:sp>
        <p:nvSpPr>
          <p:cNvPr id="3" name="Content Placeholder 2">
            <a:extLst>
              <a:ext uri="{FF2B5EF4-FFF2-40B4-BE49-F238E27FC236}">
                <a16:creationId xmlns:a16="http://schemas.microsoft.com/office/drawing/2014/main" id="{04544BF7-1B2A-4347-B518-6DA7585BF7D9}"/>
              </a:ext>
            </a:extLst>
          </p:cNvPr>
          <p:cNvSpPr>
            <a:spLocks noGrp="1"/>
          </p:cNvSpPr>
          <p:nvPr>
            <p:ph idx="1"/>
          </p:nvPr>
        </p:nvSpPr>
        <p:spPr>
          <a:xfrm>
            <a:off x="628650" y="1981941"/>
            <a:ext cx="7067550" cy="4018584"/>
          </a:xfrm>
        </p:spPr>
        <p:txBody>
          <a:bodyPr>
            <a:normAutofit/>
          </a:bodyPr>
          <a:lstStyle/>
          <a:p>
            <a:r>
              <a:rPr lang="en-US" dirty="0"/>
              <a:t>Management Effectiveness</a:t>
            </a:r>
          </a:p>
          <a:p>
            <a:r>
              <a:rPr lang="en-US" dirty="0"/>
              <a:t>Public Private Partnerships</a:t>
            </a:r>
          </a:p>
          <a:p>
            <a:r>
              <a:rPr lang="en-US" dirty="0"/>
              <a:t>Integrated Accounting</a:t>
            </a:r>
          </a:p>
          <a:p>
            <a:r>
              <a:rPr lang="en-US" dirty="0"/>
              <a:t>Mainstreaming Biodiversity in Development</a:t>
            </a:r>
          </a:p>
          <a:p>
            <a:pPr marL="0" indent="0">
              <a:buNone/>
            </a:pPr>
            <a:endParaRPr lang="en-US" dirty="0"/>
          </a:p>
        </p:txBody>
      </p:sp>
    </p:spTree>
    <p:extLst>
      <p:ext uri="{BB962C8B-B14F-4D97-AF65-F5344CB8AC3E}">
        <p14:creationId xmlns:p14="http://schemas.microsoft.com/office/powerpoint/2010/main" val="15440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64DBC-3C28-294E-9F0C-ABD5ACA3088C}"/>
              </a:ext>
            </a:extLst>
          </p:cNvPr>
          <p:cNvSpPr>
            <a:spLocks noGrp="1"/>
          </p:cNvSpPr>
          <p:nvPr>
            <p:ph type="title"/>
          </p:nvPr>
        </p:nvSpPr>
        <p:spPr/>
        <p:txBody>
          <a:bodyPr/>
          <a:lstStyle/>
          <a:p>
            <a:endParaRPr lang="en-US"/>
          </a:p>
        </p:txBody>
      </p:sp>
      <p:pic>
        <p:nvPicPr>
          <p:cNvPr id="4" name="image5.png">
            <a:extLst>
              <a:ext uri="{FF2B5EF4-FFF2-40B4-BE49-F238E27FC236}">
                <a16:creationId xmlns:a16="http://schemas.microsoft.com/office/drawing/2014/main" id="{3D2C3AC2-2F39-8144-A208-3902E1DD87B2}"/>
              </a:ext>
            </a:extLst>
          </p:cNvPr>
          <p:cNvPicPr>
            <a:picLocks noGrp="1"/>
          </p:cNvPicPr>
          <p:nvPr>
            <p:ph idx="1"/>
          </p:nvPr>
        </p:nvPicPr>
        <p:blipFill>
          <a:blip r:embed="rId2"/>
          <a:srcRect/>
          <a:stretch>
            <a:fillRect/>
          </a:stretch>
        </p:blipFill>
        <p:spPr>
          <a:xfrm>
            <a:off x="182883" y="484095"/>
            <a:ext cx="8692176" cy="5563778"/>
          </a:xfrm>
          <a:prstGeom prst="rect">
            <a:avLst/>
          </a:prstGeom>
          <a:ln/>
        </p:spPr>
      </p:pic>
    </p:spTree>
    <p:extLst>
      <p:ext uri="{BB962C8B-B14F-4D97-AF65-F5344CB8AC3E}">
        <p14:creationId xmlns:p14="http://schemas.microsoft.com/office/powerpoint/2010/main" val="643715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E1C2-0EC7-CF4D-A0B3-BBBFAC132075}"/>
              </a:ext>
            </a:extLst>
          </p:cNvPr>
          <p:cNvSpPr>
            <a:spLocks noGrp="1"/>
          </p:cNvSpPr>
          <p:nvPr>
            <p:ph type="title"/>
          </p:nvPr>
        </p:nvSpPr>
        <p:spPr/>
        <p:txBody>
          <a:bodyPr/>
          <a:lstStyle/>
          <a:p>
            <a:r>
              <a:rPr lang="en-US" dirty="0"/>
              <a:t>Finance Needs</a:t>
            </a:r>
          </a:p>
        </p:txBody>
      </p:sp>
      <p:pic>
        <p:nvPicPr>
          <p:cNvPr id="4" name="Content Placeholder 3">
            <a:extLst>
              <a:ext uri="{FF2B5EF4-FFF2-40B4-BE49-F238E27FC236}">
                <a16:creationId xmlns:a16="http://schemas.microsoft.com/office/drawing/2014/main" id="{19AE3749-FACF-2845-B194-48924AB7305D}"/>
              </a:ext>
            </a:extLst>
          </p:cNvPr>
          <p:cNvPicPr>
            <a:picLocks noGrp="1" noChangeAspect="1"/>
          </p:cNvPicPr>
          <p:nvPr>
            <p:ph idx="1"/>
          </p:nvPr>
        </p:nvPicPr>
        <p:blipFill>
          <a:blip r:embed="rId3"/>
          <a:stretch>
            <a:fillRect/>
          </a:stretch>
        </p:blipFill>
        <p:spPr>
          <a:xfrm>
            <a:off x="1107622" y="2612573"/>
            <a:ext cx="2100050" cy="2584677"/>
          </a:xfrm>
          <a:prstGeom prst="rect">
            <a:avLst/>
          </a:prstGeom>
        </p:spPr>
      </p:pic>
      <p:graphicFrame>
        <p:nvGraphicFramePr>
          <p:cNvPr id="3" name="Chart 2">
            <a:extLst>
              <a:ext uri="{FF2B5EF4-FFF2-40B4-BE49-F238E27FC236}">
                <a16:creationId xmlns:a16="http://schemas.microsoft.com/office/drawing/2014/main" id="{D1AE1CCC-DD95-494E-B360-3488536019C5}"/>
              </a:ext>
            </a:extLst>
          </p:cNvPr>
          <p:cNvGraphicFramePr/>
          <p:nvPr>
            <p:extLst>
              <p:ext uri="{D42A27DB-BD31-4B8C-83A1-F6EECF244321}">
                <p14:modId xmlns:p14="http://schemas.microsoft.com/office/powerpoint/2010/main" val="1310038745"/>
              </p:ext>
            </p:extLst>
          </p:nvPr>
        </p:nvGraphicFramePr>
        <p:xfrm>
          <a:off x="3418115" y="365126"/>
          <a:ext cx="5453742" cy="5291817"/>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B7072348-49B3-4444-8014-E906D5FBFAB5}"/>
              </a:ext>
            </a:extLst>
          </p:cNvPr>
          <p:cNvSpPr txBox="1"/>
          <p:nvPr/>
        </p:nvSpPr>
        <p:spPr>
          <a:xfrm>
            <a:off x="1559529" y="5472277"/>
            <a:ext cx="1168910" cy="369332"/>
          </a:xfrm>
          <a:prstGeom prst="rect">
            <a:avLst/>
          </a:prstGeom>
          <a:noFill/>
        </p:spPr>
        <p:txBody>
          <a:bodyPr wrap="none" rtlCol="0">
            <a:spAutoFit/>
          </a:bodyPr>
          <a:lstStyle/>
          <a:p>
            <a:r>
              <a:rPr lang="en-US" dirty="0"/>
              <a:t>$US 52 BN</a:t>
            </a:r>
          </a:p>
        </p:txBody>
      </p:sp>
      <p:sp>
        <p:nvSpPr>
          <p:cNvPr id="6" name="TextBox 5">
            <a:extLst>
              <a:ext uri="{FF2B5EF4-FFF2-40B4-BE49-F238E27FC236}">
                <a16:creationId xmlns:a16="http://schemas.microsoft.com/office/drawing/2014/main" id="{046941FC-BAFC-914D-8F69-B8B784E5A7AC}"/>
              </a:ext>
            </a:extLst>
          </p:cNvPr>
          <p:cNvSpPr txBox="1"/>
          <p:nvPr/>
        </p:nvSpPr>
        <p:spPr>
          <a:xfrm>
            <a:off x="5560531" y="5533963"/>
            <a:ext cx="1285929" cy="369332"/>
          </a:xfrm>
          <a:prstGeom prst="rect">
            <a:avLst/>
          </a:prstGeom>
          <a:noFill/>
        </p:spPr>
        <p:txBody>
          <a:bodyPr wrap="none" rtlCol="0">
            <a:spAutoFit/>
          </a:bodyPr>
          <a:lstStyle/>
          <a:p>
            <a:r>
              <a:rPr lang="en-US" dirty="0"/>
              <a:t>$US 400 BN</a:t>
            </a:r>
          </a:p>
        </p:txBody>
      </p:sp>
    </p:spTree>
    <p:extLst>
      <p:ext uri="{BB962C8B-B14F-4D97-AF65-F5344CB8AC3E}">
        <p14:creationId xmlns:p14="http://schemas.microsoft.com/office/powerpoint/2010/main" val="411229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E1C2-0EC7-CF4D-A0B3-BBBFAC13207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9AE3749-FACF-2845-B194-48924AB7305D}"/>
              </a:ext>
            </a:extLst>
          </p:cNvPr>
          <p:cNvPicPr>
            <a:picLocks noGrp="1" noChangeAspect="1"/>
          </p:cNvPicPr>
          <p:nvPr>
            <p:ph idx="1"/>
          </p:nvPr>
        </p:nvPicPr>
        <p:blipFill>
          <a:blip r:embed="rId2"/>
          <a:stretch>
            <a:fillRect/>
          </a:stretch>
        </p:blipFill>
        <p:spPr>
          <a:xfrm>
            <a:off x="1785769" y="466164"/>
            <a:ext cx="4640024" cy="5710799"/>
          </a:xfrm>
          <a:prstGeom prst="rect">
            <a:avLst/>
          </a:prstGeom>
        </p:spPr>
      </p:pic>
    </p:spTree>
    <p:extLst>
      <p:ext uri="{BB962C8B-B14F-4D97-AF65-F5344CB8AC3E}">
        <p14:creationId xmlns:p14="http://schemas.microsoft.com/office/powerpoint/2010/main" val="2272664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9D761-E072-3845-BB67-9591F3A8C616}"/>
              </a:ext>
            </a:extLst>
          </p:cNvPr>
          <p:cNvSpPr>
            <a:spLocks noGrp="1"/>
          </p:cNvSpPr>
          <p:nvPr>
            <p:ph type="title"/>
          </p:nvPr>
        </p:nvSpPr>
        <p:spPr/>
        <p:txBody>
          <a:bodyPr/>
          <a:lstStyle/>
          <a:p>
            <a:r>
              <a:rPr lang="en-US" dirty="0"/>
              <a:t>Conservation Finance: A Framework – Main Messages</a:t>
            </a:r>
          </a:p>
        </p:txBody>
      </p:sp>
      <p:sp>
        <p:nvSpPr>
          <p:cNvPr id="4" name="Content Placeholder 3">
            <a:extLst>
              <a:ext uri="{FF2B5EF4-FFF2-40B4-BE49-F238E27FC236}">
                <a16:creationId xmlns:a16="http://schemas.microsoft.com/office/drawing/2014/main" id="{883709DA-AB7A-1B4A-9BE7-88AE575784C8}"/>
              </a:ext>
            </a:extLst>
          </p:cNvPr>
          <p:cNvSpPr>
            <a:spLocks noGrp="1"/>
          </p:cNvSpPr>
          <p:nvPr>
            <p:ph idx="1"/>
          </p:nvPr>
        </p:nvSpPr>
        <p:spPr>
          <a:xfrm>
            <a:off x="628650" y="2056306"/>
            <a:ext cx="7886700" cy="3281920"/>
          </a:xfrm>
        </p:spPr>
        <p:txBody>
          <a:bodyPr>
            <a:normAutofit/>
          </a:bodyPr>
          <a:lstStyle/>
          <a:p>
            <a:r>
              <a:rPr lang="en-US" dirty="0"/>
              <a:t>More money for conservation is necessary but not sufficient </a:t>
            </a:r>
          </a:p>
          <a:p>
            <a:r>
              <a:rPr lang="en-US" dirty="0"/>
              <a:t>Work both sides of equation: reduce costs as well as increase cash flows until resources available = resources required</a:t>
            </a:r>
          </a:p>
          <a:p>
            <a:r>
              <a:rPr lang="en-US" dirty="0"/>
              <a:t>Establish resilient, self sustaining, long-term solutions – think in systems</a:t>
            </a:r>
          </a:p>
        </p:txBody>
      </p:sp>
    </p:spTree>
    <p:extLst>
      <p:ext uri="{BB962C8B-B14F-4D97-AF65-F5344CB8AC3E}">
        <p14:creationId xmlns:p14="http://schemas.microsoft.com/office/powerpoint/2010/main" val="319098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F8336-4868-6E4A-A4A5-C90665C1D452}"/>
              </a:ext>
            </a:extLst>
          </p:cNvPr>
          <p:cNvSpPr>
            <a:spLocks noGrp="1"/>
          </p:cNvSpPr>
          <p:nvPr>
            <p:ph type="title"/>
          </p:nvPr>
        </p:nvSpPr>
        <p:spPr/>
        <p:txBody>
          <a:bodyPr/>
          <a:lstStyle/>
          <a:p>
            <a:r>
              <a:rPr lang="en-US" dirty="0"/>
              <a:t>Defining Conservation Finance</a:t>
            </a:r>
          </a:p>
        </p:txBody>
      </p:sp>
      <p:sp>
        <p:nvSpPr>
          <p:cNvPr id="3" name="Content Placeholder 2">
            <a:extLst>
              <a:ext uri="{FF2B5EF4-FFF2-40B4-BE49-F238E27FC236}">
                <a16:creationId xmlns:a16="http://schemas.microsoft.com/office/drawing/2014/main" id="{79BDAC75-08ED-D844-9985-A9A8887BDD0E}"/>
              </a:ext>
            </a:extLst>
          </p:cNvPr>
          <p:cNvSpPr>
            <a:spLocks noGrp="1"/>
          </p:cNvSpPr>
          <p:nvPr>
            <p:ph idx="1"/>
          </p:nvPr>
        </p:nvSpPr>
        <p:spPr>
          <a:xfrm>
            <a:off x="747920" y="2218413"/>
            <a:ext cx="7569144" cy="3601941"/>
          </a:xfrm>
        </p:spPr>
        <p:txBody>
          <a:bodyPr>
            <a:normAutofit/>
          </a:bodyPr>
          <a:lstStyle/>
          <a:p>
            <a:pPr marL="0" indent="0">
              <a:buNone/>
            </a:pPr>
            <a:r>
              <a:rPr lang="en-US" sz="3600" i="1" dirty="0"/>
              <a:t>“mechanisms and strategies that generate, manage, and deploy financial resources and align incentives to achieve nature conservation outcomes.”</a:t>
            </a:r>
            <a:endParaRPr lang="en-US" sz="3600" dirty="0"/>
          </a:p>
        </p:txBody>
      </p:sp>
    </p:spTree>
    <p:extLst>
      <p:ext uri="{BB962C8B-B14F-4D97-AF65-F5344CB8AC3E}">
        <p14:creationId xmlns:p14="http://schemas.microsoft.com/office/powerpoint/2010/main" val="122596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B5E2-4F88-3043-8C0B-FD328A4F6B26}"/>
              </a:ext>
            </a:extLst>
          </p:cNvPr>
          <p:cNvSpPr>
            <a:spLocks noGrp="1"/>
          </p:cNvSpPr>
          <p:nvPr>
            <p:ph type="title"/>
          </p:nvPr>
        </p:nvSpPr>
        <p:spPr>
          <a:xfrm>
            <a:off x="628650" y="365126"/>
            <a:ext cx="7886700" cy="977292"/>
          </a:xfrm>
        </p:spPr>
        <p:txBody>
          <a:bodyPr>
            <a:normAutofit/>
          </a:bodyPr>
          <a:lstStyle/>
          <a:p>
            <a:pPr algn="ctr"/>
            <a:r>
              <a:rPr lang="en-US" dirty="0"/>
              <a:t>Elements of Conservation Finance</a:t>
            </a:r>
          </a:p>
        </p:txBody>
      </p:sp>
      <p:graphicFrame>
        <p:nvGraphicFramePr>
          <p:cNvPr id="4" name="Content Placeholder 3">
            <a:extLst>
              <a:ext uri="{FF2B5EF4-FFF2-40B4-BE49-F238E27FC236}">
                <a16:creationId xmlns:a16="http://schemas.microsoft.com/office/drawing/2014/main" id="{663E9E06-5052-5149-8CEE-3B7ACD607C49}"/>
              </a:ext>
            </a:extLst>
          </p:cNvPr>
          <p:cNvGraphicFramePr>
            <a:graphicFrameLocks noGrp="1"/>
          </p:cNvGraphicFramePr>
          <p:nvPr>
            <p:ph idx="1"/>
          </p:nvPr>
        </p:nvGraphicFramePr>
        <p:xfrm>
          <a:off x="200297" y="1550125"/>
          <a:ext cx="8743406" cy="4806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2547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57023</TotalTime>
  <Words>1444</Words>
  <Application>Microsoft Macintosh PowerPoint</Application>
  <PresentationFormat>On-screen Show (4:3)</PresentationFormat>
  <Paragraphs>246</Paragraphs>
  <Slides>32</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Aharoni</vt:lpstr>
      <vt:lpstr>Arial</vt:lpstr>
      <vt:lpstr>Calibri</vt:lpstr>
      <vt:lpstr>Calibri (body)</vt:lpstr>
      <vt:lpstr>Calibri Light</vt:lpstr>
      <vt:lpstr>Helvetica Light</vt:lpstr>
      <vt:lpstr>Symbol</vt:lpstr>
      <vt:lpstr>Times New Roman</vt:lpstr>
      <vt:lpstr>Wingdings</vt:lpstr>
      <vt:lpstr>Office Theme</vt:lpstr>
      <vt:lpstr>Conservation Finance: A Framework</vt:lpstr>
      <vt:lpstr>PowerPoint Presentation</vt:lpstr>
      <vt:lpstr>https://www.conservationfinancealliance.org/cfa-white-paper</vt:lpstr>
      <vt:lpstr>PowerPoint Presentation</vt:lpstr>
      <vt:lpstr>Finance Needs</vt:lpstr>
      <vt:lpstr>PowerPoint Presentation</vt:lpstr>
      <vt:lpstr>Conservation Finance: A Framework – Main Messages</vt:lpstr>
      <vt:lpstr>Defining Conservation Finance</vt:lpstr>
      <vt:lpstr>Elements of Conservation Finance</vt:lpstr>
      <vt:lpstr>Conservation Finance Interventions</vt:lpstr>
      <vt:lpstr>Elements of a Finance Solution /  Mechanism</vt:lpstr>
      <vt:lpstr>PowerPoint Presentation</vt:lpstr>
      <vt:lpstr>Approaches to increase income/impact</vt:lpstr>
      <vt:lpstr>Taxonomy of Conservation Finance Mechanisms</vt:lpstr>
      <vt:lpstr>7 Classes of Finance Mechanisms</vt:lpstr>
      <vt:lpstr>PowerPoint Presentation</vt:lpstr>
      <vt:lpstr>Return Based Investments: Examples</vt:lpstr>
      <vt:lpstr>Economic Instruments: Examples</vt:lpstr>
      <vt:lpstr>Grants and Other Transfers: Examples</vt:lpstr>
      <vt:lpstr>PowerPoint Presentation</vt:lpstr>
      <vt:lpstr>Public Financial Management: Examples</vt:lpstr>
      <vt:lpstr>Financial Efficiency: Examples</vt:lpstr>
      <vt:lpstr>Additional Resources</vt:lpstr>
      <vt:lpstr>Future Directions</vt:lpstr>
      <vt:lpstr>PowerPoint Presentation</vt:lpstr>
      <vt:lpstr>Return-Based Investments</vt:lpstr>
      <vt:lpstr>Economic Instruments</vt:lpstr>
      <vt:lpstr>Grants and Other Transfers</vt:lpstr>
      <vt:lpstr>Business and Markets</vt:lpstr>
      <vt:lpstr>Public Financial Management</vt:lpstr>
      <vt:lpstr>Risk Management</vt:lpstr>
      <vt:lpstr>Financial Efficiency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 Finance Alliance</dc:title>
  <dc:creator>Meyers, David</dc:creator>
  <cp:lastModifiedBy>Meyers, David</cp:lastModifiedBy>
  <cp:revision>262</cp:revision>
  <dcterms:created xsi:type="dcterms:W3CDTF">2018-06-19T12:31:52Z</dcterms:created>
  <dcterms:modified xsi:type="dcterms:W3CDTF">2020-03-30T16:12:05Z</dcterms:modified>
</cp:coreProperties>
</file>